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notesSlides/notesSlide31.xml" ContentType="application/vnd.openxmlformats-officedocument.presentationml.notesSlide+xml"/>
  <Override PartName="/ppt/tags/tag26.xml" ContentType="application/vnd.openxmlformats-officedocument.presentationml.tags+xml"/>
  <Override PartName="/ppt/notesSlides/notesSlide32.xml" ContentType="application/vnd.openxmlformats-officedocument.presentationml.notesSlide+xml"/>
  <Override PartName="/ppt/tags/tag2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handoutMasterIdLst>
    <p:handoutMasterId r:id="rId38"/>
  </p:handoutMasterIdLst>
  <p:sldIdLst>
    <p:sldId id="257" r:id="rId2"/>
    <p:sldId id="259" r:id="rId3"/>
    <p:sldId id="432" r:id="rId4"/>
    <p:sldId id="433" r:id="rId5"/>
    <p:sldId id="372" r:id="rId6"/>
    <p:sldId id="410" r:id="rId7"/>
    <p:sldId id="411" r:id="rId8"/>
    <p:sldId id="407" r:id="rId9"/>
    <p:sldId id="412" r:id="rId10"/>
    <p:sldId id="408" r:id="rId11"/>
    <p:sldId id="406" r:id="rId12"/>
    <p:sldId id="409" r:id="rId13"/>
    <p:sldId id="413" r:id="rId14"/>
    <p:sldId id="404" r:id="rId15"/>
    <p:sldId id="352" r:id="rId16"/>
    <p:sldId id="414" r:id="rId17"/>
    <p:sldId id="415" r:id="rId18"/>
    <p:sldId id="416" r:id="rId19"/>
    <p:sldId id="417" r:id="rId20"/>
    <p:sldId id="418" r:id="rId21"/>
    <p:sldId id="419" r:id="rId22"/>
    <p:sldId id="420" r:id="rId23"/>
    <p:sldId id="421" r:id="rId24"/>
    <p:sldId id="422" r:id="rId25"/>
    <p:sldId id="423" r:id="rId26"/>
    <p:sldId id="355" r:id="rId27"/>
    <p:sldId id="426" r:id="rId28"/>
    <p:sldId id="427" r:id="rId29"/>
    <p:sldId id="425" r:id="rId30"/>
    <p:sldId id="428" r:id="rId31"/>
    <p:sldId id="429" r:id="rId32"/>
    <p:sldId id="430" r:id="rId33"/>
    <p:sldId id="431" r:id="rId34"/>
    <p:sldId id="389" r:id="rId35"/>
    <p:sldId id="368" r:id="rId36"/>
  </p:sldIdLst>
  <p:sldSz cx="12192000" cy="6858000"/>
  <p:notesSz cx="6858000" cy="9144000"/>
  <p:embeddedFontLst>
    <p:embeddedFont>
      <p:font typeface="思源黑体 CN Bold" panose="02010600030101010101" charset="-122"/>
      <p:bold r:id="rId39"/>
    </p:embeddedFont>
    <p:embeddedFont>
      <p:font typeface="思源黑体 CN Normal" panose="02010600030101010101" charset="-122"/>
      <p:regular r:id="rId40"/>
    </p:embeddedFont>
    <p:embeddedFont>
      <p:font typeface="Helvetica Neue" panose="02010600030101010101" charset="0"/>
      <p:regular r:id="rId41"/>
    </p:embeddedFont>
    <p:embeddedFont>
      <p:font typeface="Roboto" panose="02000000000000000000" pitchFamily="2" charset="0"/>
      <p:regular r:id="rId42"/>
      <p:bold r:id="rId43"/>
      <p:italic r:id="rId44"/>
      <p:boldItalic r:id="rId45"/>
    </p:embeddedFont>
    <p:embeddedFont>
      <p:font typeface="Roboto Black" panose="02000000000000000000" pitchFamily="2" charset="0"/>
      <p:regular r:id="rId46"/>
      <p:bold r:id="rId47"/>
      <p:boldItalic r:id="rId48"/>
    </p:embeddedFont>
    <p:embeddedFont>
      <p:font typeface="Verdana" panose="020B0604030504040204" pitchFamily="34" charset="0"/>
      <p:regular r:id="rId49"/>
      <p:bold r:id="rId50"/>
      <p:italic r:id="rId51"/>
      <p:boldItalic r:id="rId52"/>
    </p:embeddedFont>
    <p:embeddedFont>
      <p:font typeface="微软雅黑" panose="020B0503020204020204" pitchFamily="34" charset="-122"/>
      <p:regular r:id="rId53"/>
      <p:bold r:id="rId54"/>
    </p:embeddedFont>
    <p:embeddedFont>
      <p:font typeface="微软雅黑" panose="020B0503020204020204" pitchFamily="34" charset="-122"/>
      <p:regular r:id="rId53"/>
      <p:bold r:id="rId54"/>
    </p:embeddedFont>
    <p:embeddedFont>
      <p:font typeface="微软雅黑" panose="020B0503020204020204" pitchFamily="34" charset="-122"/>
      <p:regular r:id="rId53"/>
      <p:bold r:id="rId5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DEE1E6"/>
    <a:srgbClr val="FFFFFF"/>
    <a:srgbClr val="4D7BB2"/>
    <a:srgbClr val="A5300F"/>
    <a:srgbClr val="BC7F73"/>
    <a:srgbClr val="FDC5C2"/>
    <a:srgbClr val="FED1C6"/>
    <a:srgbClr val="DEE1E5"/>
    <a:srgbClr val="0B2A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27" autoAdjust="0"/>
    <p:restoredTop sz="68185" autoAdjust="0"/>
  </p:normalViewPr>
  <p:slideViewPr>
    <p:cSldViewPr snapToGrid="0" showGuides="1">
      <p:cViewPr varScale="1">
        <p:scale>
          <a:sx n="56" d="100"/>
          <a:sy n="56" d="100"/>
        </p:scale>
        <p:origin x="51" y="522"/>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87" d="100"/>
          <a:sy n="87" d="100"/>
        </p:scale>
        <p:origin x="3831"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84AE4F8-8871-4F13-81B2-4D0167C7D4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3A54D2E-FA54-4FC3-B3DB-E120EB54A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9AF8D-0068-4977-8554-31AAD12DB1D7}" type="datetimeFigureOut">
              <a:rPr lang="zh-CN" altLang="en-US" smtClean="0"/>
              <a:t>2023/1/11</a:t>
            </a:fld>
            <a:endParaRPr lang="zh-CN" altLang="en-US"/>
          </a:p>
        </p:txBody>
      </p:sp>
      <p:sp>
        <p:nvSpPr>
          <p:cNvPr id="4" name="页脚占位符 3">
            <a:extLst>
              <a:ext uri="{FF2B5EF4-FFF2-40B4-BE49-F238E27FC236}">
                <a16:creationId xmlns:a16="http://schemas.microsoft.com/office/drawing/2014/main" id="{629F69F4-4FE2-4A8B-B419-8E71F883D7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5048151-4B30-4FCF-B4FB-ED156B3400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1D422-2EBD-496E-A019-1B37D28B3BFD}" type="slidenum">
              <a:rPr lang="zh-CN" altLang="en-US" smtClean="0"/>
              <a:t>‹#›</a:t>
            </a:fld>
            <a:endParaRPr lang="zh-CN" altLang="en-US"/>
          </a:p>
        </p:txBody>
      </p:sp>
    </p:spTree>
    <p:extLst>
      <p:ext uri="{BB962C8B-B14F-4D97-AF65-F5344CB8AC3E}">
        <p14:creationId xmlns:p14="http://schemas.microsoft.com/office/powerpoint/2010/main" val="2523638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苹方 常规" panose="020B0300000000000000" pitchFamily="34" charset="-122"/>
                <a:ea typeface="苹方 常规"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苹方 常规" panose="020B0300000000000000" pitchFamily="34" charset="-122"/>
                <a:ea typeface="苹方 常规" panose="020B0300000000000000" pitchFamily="34" charset="-122"/>
              </a:defRPr>
            </a:lvl1pPr>
          </a:lstStyle>
          <a:p>
            <a:fld id="{4CF9E074-0B9C-499B-823F-332BE5E0769D}" type="datetimeFigureOut">
              <a:rPr lang="zh-CN" altLang="en-US" smtClean="0"/>
              <a:pPr/>
              <a:t>2023/1/11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苹方 常规" panose="020B0300000000000000" pitchFamily="34" charset="-122"/>
                <a:ea typeface="苹方 常规"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苹方 常规" panose="020B0300000000000000" pitchFamily="34" charset="-122"/>
                <a:ea typeface="苹方 常规" panose="020B0300000000000000" pitchFamily="34" charset="-122"/>
              </a:defRPr>
            </a:lvl1pPr>
          </a:lstStyle>
          <a:p>
            <a:fld id="{9000E0C4-7FBC-4B2A-BCA6-30AA2B911063}" type="slidenum">
              <a:rPr lang="zh-CN" altLang="en-US" smtClean="0"/>
              <a:pPr/>
              <a:t>‹#›</a:t>
            </a:fld>
            <a:endParaRPr lang="zh-CN" altLang="en-US" dirty="0"/>
          </a:p>
        </p:txBody>
      </p:sp>
    </p:spTree>
    <p:extLst>
      <p:ext uri="{BB962C8B-B14F-4D97-AF65-F5344CB8AC3E}">
        <p14:creationId xmlns:p14="http://schemas.microsoft.com/office/powerpoint/2010/main" val="2606455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1pPr>
    <a:lvl2pPr marL="4572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2pPr>
    <a:lvl3pPr marL="9144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3pPr>
    <a:lvl4pPr marL="13716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4pPr>
    <a:lvl5pPr marL="18288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zhihu.com/search?q=%E7%8E%B0%E5%9C%BA%E5%8F%AF%E7%BC%96%E7%A8%8B%E9%80%BB%E8%BE%91%E9%98%B5%E5%88%97&amp;search_source=Entity&amp;hybrid_search_source=Entity&amp;hybrid_search_extra=%7B%22sourceType%22%3A%22answer%22%2C%22sourceId%22%3A2205535992%7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zhihu.com/search?q=%E7%B1%BB%E8%84%91%E8%8A%AF%E7%89%87&amp;search_source=Entity&amp;hybrid_search_source=Entity&amp;hybrid_search_extra=%7B%22sourceType%22%3A%22answer%22%2C%22sourceId%22%3A2205535992%7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zhihu.com/search?q=%E5%9B%BE%E7%A5%9E%E7%BB%8F%E7%BD%91%E7%BB%9C&amp;search_source=Entity&amp;hybrid_search_source=Entity&amp;hybrid_search_extra=%7B%22sourceType%22%3A%22answer%22%2C%22sourceId%22%3A2205535992%7D"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zhihu.com/search?q=%E5%8A%A8%E6%80%81shape&amp;search_source=Entity&amp;hybrid_search_source=Entity&amp;hybrid_search_extra=%7B%22sourceType%22%3A%22answer%22%2C%22sourceId%22%3A2205535992%7D"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zhihu.com/search?q=%E4%BA%BA%E5%B7%A5%E6%99%BA%E8%83%BD%E7%AE%97%E6%B3%95&amp;search_source=Entity&amp;hybrid_search_source=Entity&amp;hybrid_search_extra=%7B%22sourceType%22%3A%22answer%22%2C%22sourceId%22%3A2205535992%7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zhihu.com/search?q=%E7%B1%BB%E8%84%91%E7%A5%9E%E7%BB%8F%E7%BB%93%E6%9E%84&amp;search_source=Entity&amp;hybrid_search_source=Entity&amp;hybrid_search_extra=%7B%22sourceType%22%3A%22answer%22%2C%22sourceId%22%3A2205535992%7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老师、各位同学，大家好，我是严昕宇。今天我所报告的主题是</a:t>
            </a:r>
            <a:r>
              <a:rPr lang="en-US" altLang="zh-CN" b="0" dirty="0"/>
              <a:t>AI</a:t>
            </a:r>
            <a:r>
              <a:rPr lang="zh-CN" altLang="en-US" b="0" dirty="0"/>
              <a:t>芯片</a:t>
            </a:r>
            <a:r>
              <a:rPr lang="en-US" altLang="zh-CN" b="0" dirty="0"/>
              <a:t>——</a:t>
            </a:r>
            <a:r>
              <a:rPr lang="zh-CN" altLang="en-US" b="0" dirty="0"/>
              <a:t>以华为异腾及寒武纪</a:t>
            </a:r>
            <a:r>
              <a:rPr lang="en-US" altLang="zh-CN" b="0" dirty="0"/>
              <a:t>NPU</a:t>
            </a:r>
            <a:r>
              <a:rPr lang="zh-CN" altLang="en-US" b="0" dirty="0"/>
              <a:t>为例。我将分为</a:t>
            </a:r>
            <a:r>
              <a:rPr lang="en-US" altLang="zh-CN" b="0" dirty="0"/>
              <a:t>4</a:t>
            </a:r>
            <a:r>
              <a:rPr lang="zh-CN" altLang="en-US" b="0" dirty="0"/>
              <a:t>个部分展开。首先是</a:t>
            </a:r>
            <a:r>
              <a:rPr lang="en-US" altLang="zh-CN" b="0" dirty="0"/>
              <a:t>AI</a:t>
            </a:r>
            <a:r>
              <a:rPr lang="zh-CN" altLang="en-US" b="0" dirty="0"/>
              <a:t>芯片从</a:t>
            </a:r>
            <a:r>
              <a:rPr lang="en-US" altLang="zh-CN" b="0" dirty="0"/>
              <a:t>CPU</a:t>
            </a:r>
            <a:r>
              <a:rPr lang="zh-CN" altLang="en-US" b="0" dirty="0"/>
              <a:t>、</a:t>
            </a:r>
            <a:r>
              <a:rPr lang="en-US" altLang="zh-CN" b="0" dirty="0"/>
              <a:t>GPU</a:t>
            </a:r>
            <a:r>
              <a:rPr lang="zh-CN" altLang="en-US" b="0" dirty="0"/>
              <a:t>、到</a:t>
            </a:r>
            <a:r>
              <a:rPr lang="en-US" altLang="zh-CN" b="0" dirty="0"/>
              <a:t>XPU</a:t>
            </a:r>
            <a:r>
              <a:rPr lang="zh-CN" altLang="en-US" b="0" dirty="0"/>
              <a:t>的发展情况介绍，第二部分是介绍</a:t>
            </a:r>
            <a:r>
              <a:rPr lang="en-US" altLang="zh-CN" b="0" dirty="0"/>
              <a:t>AI</a:t>
            </a:r>
            <a:r>
              <a:rPr lang="zh-CN" altLang="en-US" b="0" dirty="0"/>
              <a:t>芯片的系统架构。第三部分则以华为</a:t>
            </a:r>
            <a:r>
              <a:rPr lang="zh-CN" altLang="en-US" b="0" i="0" dirty="0">
                <a:solidFill>
                  <a:srgbClr val="222226"/>
                </a:solidFill>
                <a:effectLst/>
                <a:latin typeface="PingFang SC"/>
              </a:rPr>
              <a:t>昇腾和寒武纪的</a:t>
            </a:r>
            <a:r>
              <a:rPr lang="en-US" altLang="zh-CN" b="0" i="0" dirty="0">
                <a:solidFill>
                  <a:srgbClr val="222226"/>
                </a:solidFill>
                <a:effectLst/>
                <a:latin typeface="PingFang SC"/>
              </a:rPr>
              <a:t>AI</a:t>
            </a:r>
            <a:r>
              <a:rPr lang="zh-CN" altLang="en-US" b="0" i="0" dirty="0">
                <a:solidFill>
                  <a:srgbClr val="222226"/>
                </a:solidFill>
                <a:effectLst/>
                <a:latin typeface="PingFang SC"/>
              </a:rPr>
              <a:t>处理器为例，介绍</a:t>
            </a:r>
            <a:r>
              <a:rPr lang="en-US" altLang="zh-CN" b="0" i="0" dirty="0">
                <a:solidFill>
                  <a:srgbClr val="222226"/>
                </a:solidFill>
                <a:effectLst/>
                <a:latin typeface="PingFang SC"/>
              </a:rPr>
              <a:t>ASIC</a:t>
            </a:r>
            <a:r>
              <a:rPr lang="zh-CN" altLang="en-US" b="0" i="0" dirty="0">
                <a:solidFill>
                  <a:srgbClr val="333333"/>
                </a:solidFill>
                <a:effectLst/>
                <a:latin typeface="Helvetica Neue" panose="02010600030101010101" charset="0"/>
              </a:rPr>
              <a:t>中的</a:t>
            </a:r>
            <a:r>
              <a:rPr lang="zh-CN" altLang="en-US" b="0" dirty="0"/>
              <a:t>神经网络处理器</a:t>
            </a:r>
            <a:r>
              <a:rPr lang="en-US" altLang="zh-CN" b="0" dirty="0"/>
              <a:t>NPU</a:t>
            </a:r>
            <a:r>
              <a:rPr lang="zh-CN" altLang="en-US" b="0" dirty="0"/>
              <a:t>。最后是介绍</a:t>
            </a:r>
            <a:r>
              <a:rPr lang="en-US" altLang="zh-CN" b="0" dirty="0"/>
              <a:t>AI</a:t>
            </a:r>
            <a:r>
              <a:rPr lang="zh-CN" altLang="en-US" b="0" dirty="0"/>
              <a:t>芯片的最新科研成果和未来的发展趋势。</a:t>
            </a:r>
          </a:p>
          <a:p>
            <a:endParaRPr lang="zh-CN" altLang="en-US" b="0"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a:t>
            </a:fld>
            <a:endParaRPr lang="zh-CN" altLang="en-US"/>
          </a:p>
        </p:txBody>
      </p:sp>
    </p:spTree>
    <p:extLst>
      <p:ext uri="{BB962C8B-B14F-4D97-AF65-F5344CB8AC3E}">
        <p14:creationId xmlns:p14="http://schemas.microsoft.com/office/powerpoint/2010/main" val="109948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Microsoft Yahei" panose="020B0503020204020204" pitchFamily="34" charset="-122"/>
                <a:ea typeface="Microsoft Yahei" panose="020B0503020204020204" pitchFamily="34" charset="-122"/>
              </a:rPr>
              <a:t>第一种是</a:t>
            </a:r>
            <a:r>
              <a:rPr lang="en-US" altLang="zh-CN" b="0" i="0" dirty="0">
                <a:solidFill>
                  <a:srgbClr val="333333"/>
                </a:solidFill>
                <a:effectLst/>
                <a:latin typeface="Microsoft Yahei" panose="020B0503020204020204" pitchFamily="34" charset="-122"/>
                <a:ea typeface="Microsoft Yahei" panose="020B0503020204020204" pitchFamily="34" charset="-122"/>
              </a:rPr>
              <a:t>GPU</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US" altLang="zh-CN" b="0" i="0" dirty="0">
                <a:solidFill>
                  <a:srgbClr val="333333"/>
                </a:solidFill>
                <a:effectLst/>
                <a:latin typeface="Microsoft Yahei" panose="020B0503020204020204" pitchFamily="34" charset="-122"/>
                <a:ea typeface="Microsoft Yahei" panose="020B0503020204020204" pitchFamily="34" charset="-122"/>
              </a:rPr>
              <a:t>Graphics</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0" i="0" dirty="0">
                <a:solidFill>
                  <a:srgbClr val="333333"/>
                </a:solidFill>
                <a:effectLst/>
                <a:latin typeface="Microsoft Yahei" panose="020B0503020204020204" pitchFamily="34" charset="-122"/>
                <a:ea typeface="Microsoft Yahei" panose="020B0503020204020204" pitchFamily="34" charset="-122"/>
              </a:rPr>
              <a:t>Processing Unit</a:t>
            </a:r>
            <a:r>
              <a:rPr lang="zh-CN" altLang="en-US" b="0" i="0" dirty="0">
                <a:solidFill>
                  <a:srgbClr val="333333"/>
                </a:solidFill>
                <a:effectLst/>
                <a:latin typeface="Microsoft Yahei" panose="020B0503020204020204" pitchFamily="34" charset="-122"/>
                <a:ea typeface="Microsoft Yahei" panose="020B0503020204020204" pitchFamily="34" charset="-122"/>
              </a:rPr>
              <a:t>），即图形处理器，是一种由大量运算单元组成的大规模并行计算架构，早先由</a:t>
            </a:r>
            <a:r>
              <a:rPr lang="en-US" altLang="zh-CN" b="0" i="0" dirty="0">
                <a:solidFill>
                  <a:srgbClr val="333333"/>
                </a:solidFill>
                <a:effectLst/>
                <a:latin typeface="Microsoft Yahei" panose="020B0503020204020204" pitchFamily="34" charset="-122"/>
                <a:ea typeface="Microsoft Yahei" panose="020B0503020204020204" pitchFamily="34" charset="-122"/>
              </a:rPr>
              <a:t>CPU</a:t>
            </a:r>
            <a:r>
              <a:rPr lang="zh-CN" altLang="en-US" b="0" i="0" dirty="0">
                <a:solidFill>
                  <a:srgbClr val="333333"/>
                </a:solidFill>
                <a:effectLst/>
                <a:latin typeface="Microsoft Yahei" panose="020B0503020204020204" pitchFamily="34" charset="-122"/>
                <a:ea typeface="Microsoft Yahei" panose="020B0503020204020204" pitchFamily="34" charset="-122"/>
              </a:rPr>
              <a:t>中分出来专门用于处理图像并行计算数据，专为同时处理多重并行计算任务而设计。</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Microsoft Yahei" panose="020B0503020204020204" pitchFamily="34" charset="-122"/>
                <a:ea typeface="Microsoft Yahei" panose="020B0503020204020204" pitchFamily="34" charset="-122"/>
              </a:rPr>
              <a:t>GPU</a:t>
            </a:r>
            <a:r>
              <a:rPr lang="zh-CN" altLang="en-US" b="0" i="0" dirty="0">
                <a:solidFill>
                  <a:srgbClr val="333333"/>
                </a:solidFill>
                <a:effectLst/>
                <a:latin typeface="Microsoft Yahei" panose="020B0503020204020204" pitchFamily="34" charset="-122"/>
                <a:ea typeface="Microsoft Yahei" panose="020B0503020204020204" pitchFamily="34" charset="-122"/>
              </a:rPr>
              <a:t>中也包含基本的计算单元、控制单元和存储单元，但</a:t>
            </a:r>
            <a:r>
              <a:rPr lang="en-US" altLang="zh-CN" b="0" i="0" dirty="0">
                <a:solidFill>
                  <a:srgbClr val="333333"/>
                </a:solidFill>
                <a:effectLst/>
                <a:latin typeface="Microsoft Yahei" panose="020B0503020204020204" pitchFamily="34" charset="-122"/>
                <a:ea typeface="Microsoft Yahei" panose="020B0503020204020204" pitchFamily="34" charset="-122"/>
              </a:rPr>
              <a:t>GPU</a:t>
            </a:r>
            <a:r>
              <a:rPr lang="zh-CN" altLang="en-US" b="0" i="0" dirty="0">
                <a:solidFill>
                  <a:srgbClr val="333333"/>
                </a:solidFill>
                <a:effectLst/>
                <a:latin typeface="Microsoft Yahei" panose="020B0503020204020204" pitchFamily="34" charset="-122"/>
                <a:ea typeface="Microsoft Yahei" panose="020B0503020204020204" pitchFamily="34" charset="-122"/>
              </a:rPr>
              <a:t>的架构与</a:t>
            </a:r>
            <a:r>
              <a:rPr lang="en-US" altLang="zh-CN" b="0" i="0" dirty="0">
                <a:solidFill>
                  <a:srgbClr val="333333"/>
                </a:solidFill>
                <a:effectLst/>
                <a:latin typeface="Microsoft Yahei" panose="020B0503020204020204" pitchFamily="34" charset="-122"/>
                <a:ea typeface="Microsoft Yahei" panose="020B0503020204020204" pitchFamily="34" charset="-122"/>
              </a:rPr>
              <a:t>CPU</a:t>
            </a:r>
            <a:r>
              <a:rPr lang="zh-CN" altLang="en-US" b="0" i="0" dirty="0">
                <a:solidFill>
                  <a:srgbClr val="333333"/>
                </a:solidFill>
                <a:effectLst/>
                <a:latin typeface="Microsoft Yahei" panose="020B0503020204020204" pitchFamily="34" charset="-122"/>
                <a:ea typeface="Microsoft Yahei" panose="020B0503020204020204" pitchFamily="34" charset="-122"/>
              </a:rPr>
              <a:t>有很大不同，其架构图如下所示。</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algn="l"/>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r>
              <a:rPr lang="zh-CN" altLang="en-US" b="0" i="0" dirty="0">
                <a:solidFill>
                  <a:srgbClr val="333333"/>
                </a:solidFill>
                <a:effectLst/>
                <a:latin typeface="Microsoft Yahei" panose="020B0503020204020204" pitchFamily="34" charset="-122"/>
                <a:ea typeface="Microsoft Yahei" panose="020B0503020204020204" pitchFamily="34" charset="-122"/>
              </a:rPr>
              <a:t>可以发现，</a:t>
            </a:r>
            <a:r>
              <a:rPr lang="en-US" altLang="zh-CN" b="0" i="0" dirty="0">
                <a:solidFill>
                  <a:srgbClr val="333333"/>
                </a:solidFill>
                <a:effectLst/>
                <a:latin typeface="Microsoft Yahei" panose="020B0503020204020204" pitchFamily="34" charset="-122"/>
                <a:ea typeface="Microsoft Yahei" panose="020B0503020204020204" pitchFamily="34" charset="-122"/>
              </a:rPr>
              <a:t>CPU</a:t>
            </a:r>
            <a:r>
              <a:rPr lang="zh-CN" altLang="en-US" b="0" i="0" dirty="0">
                <a:solidFill>
                  <a:srgbClr val="333333"/>
                </a:solidFill>
                <a:effectLst/>
                <a:latin typeface="Microsoft Yahei" panose="020B0503020204020204" pitchFamily="34" charset="-122"/>
                <a:ea typeface="Microsoft Yahei" panose="020B0503020204020204" pitchFamily="34" charset="-122"/>
              </a:rPr>
              <a:t>芯片空间的不到</a:t>
            </a:r>
            <a:r>
              <a:rPr lang="en-US" altLang="zh-CN" b="0" i="0" dirty="0">
                <a:solidFill>
                  <a:srgbClr val="333333"/>
                </a:solidFill>
                <a:effectLst/>
                <a:latin typeface="Microsoft Yahei" panose="020B0503020204020204" pitchFamily="34" charset="-122"/>
                <a:ea typeface="Microsoft Yahei" panose="020B0503020204020204" pitchFamily="34" charset="-122"/>
              </a:rPr>
              <a:t>20%</a:t>
            </a:r>
            <a:r>
              <a:rPr lang="zh-CN" altLang="en-US" b="0" i="0" dirty="0">
                <a:solidFill>
                  <a:srgbClr val="333333"/>
                </a:solidFill>
                <a:effectLst/>
                <a:latin typeface="Microsoft Yahei" panose="020B0503020204020204" pitchFamily="34" charset="-122"/>
                <a:ea typeface="Microsoft Yahei" panose="020B0503020204020204" pitchFamily="34" charset="-122"/>
              </a:rPr>
              <a:t>是</a:t>
            </a:r>
            <a:r>
              <a:rPr lang="en-US" altLang="zh-CN" b="0" i="0" dirty="0">
                <a:solidFill>
                  <a:srgbClr val="333333"/>
                </a:solidFill>
                <a:effectLst/>
                <a:latin typeface="Microsoft Yahei" panose="020B0503020204020204" pitchFamily="34" charset="-122"/>
                <a:ea typeface="Microsoft Yahei" panose="020B0503020204020204" pitchFamily="34" charset="-122"/>
              </a:rPr>
              <a:t>ALU</a:t>
            </a:r>
            <a:r>
              <a:rPr lang="zh-CN" altLang="en-US" b="0" i="0" dirty="0">
                <a:solidFill>
                  <a:srgbClr val="333333"/>
                </a:solidFill>
                <a:effectLst/>
                <a:latin typeface="Microsoft Yahei" panose="020B0503020204020204" pitchFamily="34" charset="-122"/>
                <a:ea typeface="Microsoft Yahei" panose="020B0503020204020204" pitchFamily="34" charset="-122"/>
              </a:rPr>
              <a:t>，与</a:t>
            </a:r>
            <a:r>
              <a:rPr lang="en-US" altLang="zh-CN" b="0" i="0" dirty="0">
                <a:solidFill>
                  <a:srgbClr val="333333"/>
                </a:solidFill>
                <a:effectLst/>
                <a:latin typeface="Microsoft Yahei" panose="020B0503020204020204" pitchFamily="34" charset="-122"/>
                <a:ea typeface="Microsoft Yahei" panose="020B0503020204020204" pitchFamily="34" charset="-122"/>
              </a:rPr>
              <a:t>CPU</a:t>
            </a:r>
            <a:r>
              <a:rPr lang="zh-CN" altLang="en-US" b="0" i="0" dirty="0">
                <a:solidFill>
                  <a:srgbClr val="333333"/>
                </a:solidFill>
                <a:effectLst/>
                <a:latin typeface="Microsoft Yahei" panose="020B0503020204020204" pitchFamily="34" charset="-122"/>
                <a:ea typeface="Microsoft Yahei" panose="020B0503020204020204" pitchFamily="34" charset="-122"/>
              </a:rPr>
              <a:t>相比，</a:t>
            </a:r>
            <a:r>
              <a:rPr lang="en-US" altLang="zh-CN" b="0" i="0" dirty="0">
                <a:solidFill>
                  <a:srgbClr val="333333"/>
                </a:solidFill>
                <a:effectLst/>
                <a:latin typeface="Microsoft Yahei" panose="020B0503020204020204" pitchFamily="34" charset="-122"/>
                <a:ea typeface="Microsoft Yahei" panose="020B0503020204020204" pitchFamily="34" charset="-122"/>
              </a:rPr>
              <a:t>GPU</a:t>
            </a:r>
            <a:r>
              <a:rPr lang="zh-CN" altLang="en-US" b="0" i="0" dirty="0">
                <a:solidFill>
                  <a:srgbClr val="333333"/>
                </a:solidFill>
                <a:effectLst/>
                <a:latin typeface="Microsoft Yahei" panose="020B0503020204020204" pitchFamily="34" charset="-122"/>
                <a:ea typeface="Microsoft Yahei" panose="020B0503020204020204" pitchFamily="34" charset="-122"/>
              </a:rPr>
              <a:t>芯片空间的</a:t>
            </a:r>
            <a:r>
              <a:rPr lang="en-US" altLang="zh-CN" b="0" i="0" dirty="0">
                <a:solidFill>
                  <a:srgbClr val="333333"/>
                </a:solidFill>
                <a:effectLst/>
                <a:latin typeface="Microsoft Yahei" panose="020B0503020204020204" pitchFamily="34" charset="-122"/>
                <a:ea typeface="Microsoft Yahei" panose="020B0503020204020204" pitchFamily="34" charset="-122"/>
              </a:rPr>
              <a:t>80%</a:t>
            </a:r>
            <a:r>
              <a:rPr lang="zh-CN" altLang="en-US" b="0" i="0" dirty="0">
                <a:solidFill>
                  <a:srgbClr val="333333"/>
                </a:solidFill>
                <a:effectLst/>
                <a:latin typeface="Microsoft Yahei" panose="020B0503020204020204" pitchFamily="34" charset="-122"/>
                <a:ea typeface="Microsoft Yahei" panose="020B0503020204020204" pitchFamily="34" charset="-122"/>
              </a:rPr>
              <a:t>以上是</a:t>
            </a:r>
            <a:r>
              <a:rPr lang="en-US" altLang="zh-CN" b="0" i="0" dirty="0">
                <a:solidFill>
                  <a:srgbClr val="333333"/>
                </a:solidFill>
                <a:effectLst/>
                <a:latin typeface="Microsoft Yahei" panose="020B0503020204020204" pitchFamily="34" charset="-122"/>
                <a:ea typeface="Microsoft Yahei" panose="020B0503020204020204" pitchFamily="34" charset="-122"/>
              </a:rPr>
              <a:t>ALU</a:t>
            </a:r>
            <a:r>
              <a:rPr lang="zh-CN" altLang="en-US" b="0" i="0" dirty="0">
                <a:solidFill>
                  <a:srgbClr val="333333"/>
                </a:solidFill>
                <a:effectLst/>
                <a:latin typeface="Microsoft Yahei" panose="020B0503020204020204" pitchFamily="34" charset="-122"/>
                <a:ea typeface="Microsoft Yahei" panose="020B0503020204020204" pitchFamily="34" charset="-122"/>
              </a:rPr>
              <a:t>。即</a:t>
            </a:r>
            <a:r>
              <a:rPr lang="en-US" altLang="zh-CN" b="0" i="0" dirty="0">
                <a:solidFill>
                  <a:srgbClr val="333333"/>
                </a:solidFill>
                <a:effectLst/>
                <a:latin typeface="Microsoft Yahei" panose="020B0503020204020204" pitchFamily="34" charset="-122"/>
                <a:ea typeface="Microsoft Yahei" panose="020B0503020204020204" pitchFamily="34" charset="-122"/>
              </a:rPr>
              <a:t>GPU</a:t>
            </a:r>
            <a:r>
              <a:rPr lang="zh-CN" altLang="en-US" b="0" i="0" dirty="0">
                <a:solidFill>
                  <a:srgbClr val="333333"/>
                </a:solidFill>
                <a:effectLst/>
                <a:latin typeface="Microsoft Yahei" panose="020B0503020204020204" pitchFamily="34" charset="-122"/>
                <a:ea typeface="Microsoft Yahei" panose="020B0503020204020204" pitchFamily="34" charset="-122"/>
              </a:rPr>
              <a:t>拥有更多的</a:t>
            </a:r>
            <a:r>
              <a:rPr lang="en-US" altLang="zh-CN" b="0" i="0" dirty="0">
                <a:solidFill>
                  <a:srgbClr val="333333"/>
                </a:solidFill>
                <a:effectLst/>
                <a:latin typeface="Microsoft Yahei" panose="020B0503020204020204" pitchFamily="34" charset="-122"/>
                <a:ea typeface="Microsoft Yahei" panose="020B0503020204020204" pitchFamily="34" charset="-122"/>
              </a:rPr>
              <a:t>ALU</a:t>
            </a:r>
            <a:r>
              <a:rPr lang="zh-CN" altLang="en-US" b="0" i="0" dirty="0">
                <a:solidFill>
                  <a:srgbClr val="333333"/>
                </a:solidFill>
                <a:effectLst/>
                <a:latin typeface="Microsoft Yahei" panose="020B0503020204020204" pitchFamily="34" charset="-122"/>
                <a:ea typeface="Microsoft Yahei" panose="020B0503020204020204" pitchFamily="34" charset="-122"/>
              </a:rPr>
              <a:t>用于数据并行处理。且</a:t>
            </a:r>
            <a:r>
              <a:rPr lang="en-US" altLang="zh-CN" b="0" i="0" dirty="0">
                <a:solidFill>
                  <a:srgbClr val="333333"/>
                </a:solidFill>
                <a:effectLst/>
                <a:latin typeface="Microsoft Yahei" panose="020B0503020204020204" pitchFamily="34" charset="-122"/>
                <a:ea typeface="Microsoft Yahei" panose="020B0503020204020204" pitchFamily="34" charset="-122"/>
              </a:rPr>
              <a:t>GPU</a:t>
            </a:r>
            <a:r>
              <a:rPr lang="zh-CN" altLang="en-US" dirty="0"/>
              <a:t>内部，大部分的晶体管可以组成各类专用电路、多条流水线，使得</a:t>
            </a:r>
            <a:r>
              <a:rPr lang="en-US" altLang="zh-CN" dirty="0"/>
              <a:t>GPU</a:t>
            </a:r>
            <a:r>
              <a:rPr lang="zh-CN" altLang="en-US" dirty="0"/>
              <a:t>的计算速度远高于</a:t>
            </a:r>
            <a:r>
              <a:rPr lang="en-US" altLang="zh-CN" dirty="0"/>
              <a:t>CPU</a:t>
            </a:r>
            <a:r>
              <a:rPr lang="zh-CN" altLang="en-US" dirty="0"/>
              <a:t>，拥有了更加强大的浮点运算能力，因此广泛使用在深度学习算法领域。</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10</a:t>
            </a:fld>
            <a:endParaRPr lang="zh-CN" altLang="en-US"/>
          </a:p>
        </p:txBody>
      </p:sp>
    </p:spTree>
    <p:extLst>
      <p:ext uri="{BB962C8B-B14F-4D97-AF65-F5344CB8AC3E}">
        <p14:creationId xmlns:p14="http://schemas.microsoft.com/office/powerpoint/2010/main" val="1441119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cs typeface="Times New Roman" panose="02020603050405020304" pitchFamily="18" charset="0"/>
              </a:rPr>
              <a:t>同时，由于</a:t>
            </a:r>
            <a:r>
              <a:rPr lang="en-US" altLang="zh-CN" sz="1200" dirty="0">
                <a:latin typeface="Times New Roman" panose="02020603050405020304" pitchFamily="18" charset="0"/>
                <a:cs typeface="Times New Roman" panose="02020603050405020304" pitchFamily="18" charset="0"/>
              </a:rPr>
              <a:t>GPU</a:t>
            </a:r>
            <a:r>
              <a:rPr lang="zh-CN" altLang="en-US" sz="1200" dirty="0">
                <a:latin typeface="Times New Roman" panose="02020603050405020304" pitchFamily="18" charset="0"/>
                <a:cs typeface="Times New Roman" panose="02020603050405020304" pitchFamily="18" charset="0"/>
              </a:rPr>
              <a:t>在</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矩阵计算和并行计算</a:t>
            </a:r>
            <a:r>
              <a:rPr lang="zh-CN" altLang="en-US" sz="1200" dirty="0">
                <a:latin typeface="Times New Roman" panose="02020603050405020304" pitchFamily="18" charset="0"/>
                <a:cs typeface="Times New Roman" panose="02020603050405020304" pitchFamily="18" charset="0"/>
              </a:rPr>
              <a:t>上具有突出的性能，且是</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异构计算的主力</a:t>
            </a:r>
            <a:r>
              <a:rPr lang="zh-CN" altLang="en-US" sz="1200" dirty="0">
                <a:latin typeface="Times New Roman" panose="02020603050405020304" pitchFamily="18" charset="0"/>
                <a:cs typeface="Times New Roman" panose="02020603050405020304" pitchFamily="18" charset="0"/>
              </a:rPr>
              <a:t>，因此</a:t>
            </a:r>
            <a:r>
              <a:rPr lang="en-US" altLang="zh-CN" sz="1200" dirty="0">
                <a:latin typeface="Times New Roman" panose="02020603050405020304" pitchFamily="18" charset="0"/>
                <a:cs typeface="Times New Roman" panose="02020603050405020304" pitchFamily="18" charset="0"/>
              </a:rPr>
              <a:t>GPU</a:t>
            </a:r>
            <a:r>
              <a:rPr lang="zh-CN" altLang="en-US" sz="1200" dirty="0">
                <a:latin typeface="Times New Roman" panose="02020603050405020304" pitchFamily="18" charset="0"/>
                <a:cs typeface="Times New Roman" panose="02020603050405020304" pitchFamily="18" charset="0"/>
              </a:rPr>
              <a:t>最早作为深度学习的加速芯片被引入</a:t>
            </a:r>
            <a:r>
              <a:rPr lang="en-US" altLang="zh-CN" sz="1200" dirty="0">
                <a:latin typeface="Times New Roman" panose="02020603050405020304" pitchFamily="18" charset="0"/>
                <a:cs typeface="Times New Roman" panose="02020603050405020304" pitchFamily="18" charset="0"/>
              </a:rPr>
              <a:t>AI</a:t>
            </a:r>
            <a:r>
              <a:rPr lang="zh-CN" altLang="en-US" sz="1200" dirty="0">
                <a:latin typeface="Times New Roman" panose="02020603050405020304" pitchFamily="18" charset="0"/>
                <a:cs typeface="Times New Roman" panose="02020603050405020304" pitchFamily="18" charset="0"/>
              </a:rPr>
              <a:t>领域，形成了成熟的生态链，如</a:t>
            </a:r>
            <a:r>
              <a:rPr lang="en-US" altLang="zh-CN" sz="1200" dirty="0">
                <a:latin typeface="Times New Roman" panose="02020603050405020304" pitchFamily="18" charset="0"/>
                <a:cs typeface="Times New Roman" panose="02020603050405020304" pitchFamily="18" charset="0"/>
              </a:rPr>
              <a:t>NVIDIA</a:t>
            </a:r>
            <a:r>
              <a:rPr lang="zh-CN" altLang="en-US" sz="1200" dirty="0">
                <a:latin typeface="Times New Roman" panose="02020603050405020304" pitchFamily="18" charset="0"/>
                <a:cs typeface="Times New Roman" panose="02020603050405020304" pitchFamily="18" charset="0"/>
              </a:rPr>
              <a:t>推出了</a:t>
            </a:r>
            <a:r>
              <a:rPr lang="en-US" altLang="zh-CN" b="0" i="0" dirty="0">
                <a:solidFill>
                  <a:srgbClr val="333333"/>
                </a:solidFill>
                <a:effectLst/>
                <a:latin typeface="Helvetica Neue" panose="02010600030101010101" charset="0"/>
              </a:rPr>
              <a:t>CUDA——</a:t>
            </a:r>
            <a:r>
              <a:rPr lang="zh-CN" altLang="en-US" b="0" i="0" dirty="0">
                <a:solidFill>
                  <a:srgbClr val="333333"/>
                </a:solidFill>
                <a:effectLst/>
                <a:latin typeface="Arial" panose="020B0604020202020204" pitchFamily="34" charset="0"/>
              </a:rPr>
              <a:t>一种并行计算平台和编程模型</a:t>
            </a:r>
            <a:r>
              <a:rPr lang="zh-CN" altLang="en-US" sz="1200" b="0" i="0" dirty="0">
                <a:solidFill>
                  <a:srgbClr val="333333"/>
                </a:solidFill>
                <a:effectLst/>
                <a:latin typeface="Times New Roman" panose="02020603050405020304" pitchFamily="18" charset="0"/>
                <a:cs typeface="Times New Roman" panose="02020603050405020304" pitchFamily="18" charset="0"/>
              </a:rPr>
              <a:t>。</a:t>
            </a:r>
            <a:endParaRPr lang="en-US" altLang="zh-CN" sz="1200" b="0" i="0" dirty="0">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333333"/>
                </a:solidFill>
                <a:effectLst/>
                <a:latin typeface="Times New Roman" panose="02020603050405020304" pitchFamily="18" charset="0"/>
                <a:cs typeface="Times New Roman" panose="02020603050405020304" pitchFamily="18" charset="0"/>
              </a:rPr>
              <a:t>当然</a:t>
            </a:r>
            <a:r>
              <a:rPr lang="en-US" altLang="zh-CN" sz="1200" b="0" i="0" dirty="0">
                <a:solidFill>
                  <a:srgbClr val="333333"/>
                </a:solidFill>
                <a:effectLst/>
                <a:latin typeface="Times New Roman" panose="02020603050405020304" pitchFamily="18" charset="0"/>
                <a:cs typeface="Times New Roman" panose="02020603050405020304" pitchFamily="18" charset="0"/>
              </a:rPr>
              <a:t>GPU</a:t>
            </a:r>
            <a:r>
              <a:rPr lang="zh-CN" altLang="en-US" sz="1200" b="0" i="0" dirty="0">
                <a:solidFill>
                  <a:srgbClr val="333333"/>
                </a:solidFill>
                <a:effectLst/>
                <a:latin typeface="Times New Roman" panose="02020603050405020304" pitchFamily="18" charset="0"/>
                <a:cs typeface="Times New Roman" panose="02020603050405020304" pitchFamily="18" charset="0"/>
              </a:rPr>
              <a:t>也有其自身的不足，如这里提及的</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成本高，能耗比低，延迟高</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11</a:t>
            </a:fld>
            <a:endParaRPr lang="zh-CN" altLang="en-US"/>
          </a:p>
        </p:txBody>
      </p:sp>
    </p:spTree>
    <p:extLst>
      <p:ext uri="{BB962C8B-B14F-4D97-AF65-F5344CB8AC3E}">
        <p14:creationId xmlns:p14="http://schemas.microsoft.com/office/powerpoint/2010/main" val="958423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第二种是</a:t>
            </a:r>
            <a:r>
              <a:rPr lang="en-US" altLang="zh-CN" dirty="0"/>
              <a:t>FPGA</a:t>
            </a:r>
            <a:r>
              <a:rPr lang="zh-CN" altLang="en-US" dirty="0"/>
              <a:t>，通俗地理解就是，可以把硬件设计重复烧写在它的可编程存储器里面，使</a:t>
            </a:r>
            <a:r>
              <a:rPr lang="en-US" altLang="zh-CN" dirty="0"/>
              <a:t>FPGA</a:t>
            </a:r>
            <a:r>
              <a:rPr lang="zh-CN" altLang="en-US" dirty="0"/>
              <a:t>芯片可以执行不同的硬件设计和功能，所以被叫做「</a:t>
            </a:r>
            <a:r>
              <a:rPr lang="zh-CN" altLang="en-US" dirty="0">
                <a:hlinkClick r:id="rId3"/>
              </a:rPr>
              <a:t>现场可编程逻辑阵列</a:t>
            </a:r>
            <a:r>
              <a:rPr lang="zh-CN" altLang="en-US" dirty="0"/>
              <a:t>」。</a:t>
            </a:r>
            <a:endParaRPr lang="en-US" altLang="zh-CN" dirty="0"/>
          </a:p>
          <a:p>
            <a:endParaRPr lang="en-US" altLang="zh-CN" dirty="0"/>
          </a:p>
          <a:p>
            <a:r>
              <a:rPr lang="en-US" altLang="zh-CN" dirty="0"/>
              <a:t>FPGA</a:t>
            </a:r>
            <a:r>
              <a:rPr lang="zh-CN" altLang="en-US" dirty="0"/>
              <a:t>将指令锁定在硬件架构上，然后使用硬件指令流运行数据。</a:t>
            </a:r>
            <a:endParaRPr lang="en-US" altLang="zh-CN" dirty="0"/>
          </a:p>
          <a:p>
            <a:r>
              <a:rPr lang="zh-CN" altLang="en-US" dirty="0"/>
              <a:t>简单理解就是将</a:t>
            </a:r>
            <a:r>
              <a:rPr lang="en-US" altLang="zh-CN" dirty="0"/>
              <a:t>AI</a:t>
            </a:r>
            <a:r>
              <a:rPr lang="zh-CN" altLang="en-US" dirty="0"/>
              <a:t>的计算架构用硬件电路实现出来，然后持续的将数据流输入系统，并完成计算。因此，</a:t>
            </a:r>
            <a:r>
              <a:rPr lang="en-US" altLang="zh-CN" dirty="0"/>
              <a:t>FPGA </a:t>
            </a:r>
            <a:r>
              <a:rPr lang="zh-CN" altLang="en-US" dirty="0"/>
              <a:t>可灵活支持各类深度学习的计算任务，目前已被大量应用于深度神经网络模型的加速器。</a:t>
            </a:r>
          </a:p>
          <a:p>
            <a:endParaRPr lang="en-US" altLang="zh-CN" dirty="0"/>
          </a:p>
          <a:p>
            <a:r>
              <a:rPr lang="en-US" altLang="zh-CN" dirty="0"/>
              <a:t>FPGA</a:t>
            </a:r>
            <a:r>
              <a:rPr lang="zh-CN" altLang="en-US" dirty="0"/>
              <a:t>可以同时拥有硬件流水线并行和数据并行处理能力，因此非常适用于</a:t>
            </a:r>
            <a:r>
              <a:rPr lang="en-US" altLang="zh-CN" dirty="0"/>
              <a:t>AI</a:t>
            </a:r>
            <a:r>
              <a:rPr lang="zh-CN" altLang="en-US" dirty="0"/>
              <a:t>推理阶段，且相对于</a:t>
            </a:r>
            <a:r>
              <a:rPr lang="en-US" altLang="zh-CN" dirty="0"/>
              <a:t>CPU</a:t>
            </a:r>
            <a:r>
              <a:rPr lang="zh-CN" altLang="en-US" dirty="0"/>
              <a:t>与</a:t>
            </a:r>
            <a:r>
              <a:rPr lang="en-US" altLang="zh-CN" dirty="0"/>
              <a:t>GPU</a:t>
            </a:r>
            <a:r>
              <a:rPr lang="zh-CN" altLang="en-US" dirty="0"/>
              <a:t>有明显的能耗优势</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12</a:t>
            </a:fld>
            <a:endParaRPr lang="zh-CN" altLang="en-US"/>
          </a:p>
        </p:txBody>
      </p:sp>
    </p:spTree>
    <p:extLst>
      <p:ext uri="{BB962C8B-B14F-4D97-AF65-F5344CB8AC3E}">
        <p14:creationId xmlns:p14="http://schemas.microsoft.com/office/powerpoint/2010/main" val="2965388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但由于</a:t>
            </a:r>
            <a:r>
              <a:rPr lang="en-US" altLang="zh-CN" dirty="0"/>
              <a:t>FPGA</a:t>
            </a:r>
            <a:r>
              <a:rPr lang="zh-CN" altLang="en-US" dirty="0"/>
              <a:t>编程难度大，对开发者要求高，于是出现了</a:t>
            </a:r>
            <a:r>
              <a:rPr lang="en-US" altLang="zh-CN" dirty="0"/>
              <a:t>ASIC</a:t>
            </a:r>
            <a:r>
              <a:rPr lang="zh-CN" altLang="en-US" dirty="0"/>
              <a:t>，专用集成电路。</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近年来涌现出的类似</a:t>
            </a:r>
            <a:r>
              <a:rPr lang="en-US" altLang="zh-CN" sz="1200" dirty="0"/>
              <a:t>TPU</a:t>
            </a:r>
            <a:r>
              <a:rPr lang="zh-CN" altLang="en-US" sz="1200" dirty="0"/>
              <a:t>、</a:t>
            </a:r>
            <a:r>
              <a:rPr lang="en-US" altLang="zh-CN" sz="1200" dirty="0"/>
              <a:t>NPU</a:t>
            </a:r>
            <a:r>
              <a:rPr lang="zh-CN" altLang="en-US" sz="1200" dirty="0"/>
              <a:t>、</a:t>
            </a:r>
            <a:r>
              <a:rPr lang="en-US" altLang="zh-CN" sz="1200" dirty="0"/>
              <a:t>VPU</a:t>
            </a:r>
            <a:r>
              <a:rPr lang="zh-CN" altLang="en-US" sz="1200" dirty="0"/>
              <a:t>、</a:t>
            </a:r>
            <a:r>
              <a:rPr lang="en-US" altLang="zh-CN" sz="1200" dirty="0"/>
              <a:t>BPU</a:t>
            </a:r>
            <a:r>
              <a:rPr lang="zh-CN" altLang="en-US" sz="1200" dirty="0"/>
              <a:t>等各种芯片，本质上都属于</a:t>
            </a:r>
            <a:r>
              <a:rPr lang="en-US" altLang="zh-CN" sz="1200" dirty="0"/>
              <a:t>ASIC</a:t>
            </a:r>
            <a:r>
              <a:rPr lang="zh-CN" altLang="en-US" sz="1200" dirty="0"/>
              <a: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主要是实现</a:t>
            </a:r>
            <a:r>
              <a:rPr lang="en-US" altLang="zh-CN" dirty="0"/>
              <a:t>AI</a:t>
            </a:r>
            <a:r>
              <a:rPr lang="zh-CN" altLang="en-US" dirty="0"/>
              <a:t>特定算法，要求定制的芯片。所谓定制，那就是专门为</a:t>
            </a:r>
            <a:r>
              <a:rPr lang="en-US" altLang="zh-CN" dirty="0"/>
              <a:t>AI</a:t>
            </a:r>
            <a:r>
              <a:rPr lang="zh-CN" altLang="en-US" dirty="0"/>
              <a:t>算法设计出来的架构，可以有助于提高芯片性能和功耗比，也在可靠性、芯片体积等方面都有巨大的优势。缺点是电路设计定制，导致相对开发周期长，不能修改和扩展。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ASIC </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在性能和功耗上都要优于 </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GPU </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和 </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FPGA</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，因此或许</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ASIC</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是未来 </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芯片的核心。</a:t>
            </a:r>
            <a:br>
              <a:rPr lang="zh-CN" altLang="en-US" dirty="0"/>
            </a:b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13</a:t>
            </a:fld>
            <a:endParaRPr lang="zh-CN" altLang="en-US"/>
          </a:p>
        </p:txBody>
      </p:sp>
    </p:spTree>
    <p:extLst>
      <p:ext uri="{BB962C8B-B14F-4D97-AF65-F5344CB8AC3E}">
        <p14:creationId xmlns:p14="http://schemas.microsoft.com/office/powerpoint/2010/main" val="169103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这张表格是对前面内容的总结</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14</a:t>
            </a:fld>
            <a:endParaRPr lang="zh-CN" altLang="en-US"/>
          </a:p>
        </p:txBody>
      </p:sp>
    </p:spTree>
    <p:extLst>
      <p:ext uri="{BB962C8B-B14F-4D97-AF65-F5344CB8AC3E}">
        <p14:creationId xmlns:p14="http://schemas.microsoft.com/office/powerpoint/2010/main" val="347279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综上所述，在性能上，</a:t>
            </a:r>
            <a:r>
              <a:rPr lang="en-US" altLang="zh-CN" b="0" i="0" dirty="0">
                <a:solidFill>
                  <a:srgbClr val="4D4D4D"/>
                </a:solidFill>
                <a:effectLst/>
                <a:latin typeface="-apple-system"/>
              </a:rPr>
              <a:t>ASIC</a:t>
            </a:r>
            <a:r>
              <a:rPr lang="zh-CN" altLang="en-US" b="0" i="0" dirty="0">
                <a:solidFill>
                  <a:srgbClr val="4D4D4D"/>
                </a:solidFill>
                <a:effectLst/>
                <a:latin typeface="-apple-system"/>
              </a:rPr>
              <a:t>是优于另外几种计算方案的。在</a:t>
            </a:r>
            <a:r>
              <a:rPr lang="en-US" altLang="zh-CN" b="0" i="0" dirty="0">
                <a:solidFill>
                  <a:srgbClr val="4D4D4D"/>
                </a:solidFill>
                <a:effectLst/>
                <a:latin typeface="-apple-system"/>
              </a:rPr>
              <a:t>ASIC</a:t>
            </a:r>
            <a:r>
              <a:rPr lang="zh-CN" altLang="en-US" b="0" i="0" dirty="0">
                <a:solidFill>
                  <a:srgbClr val="4D4D4D"/>
                </a:solidFill>
                <a:effectLst/>
                <a:latin typeface="-apple-system"/>
              </a:rPr>
              <a:t>类众多芯片中，</a:t>
            </a:r>
            <a:r>
              <a:rPr lang="en-US" altLang="zh-CN" b="0" i="0" dirty="0">
                <a:solidFill>
                  <a:srgbClr val="4D4D4D"/>
                </a:solidFill>
                <a:effectLst/>
                <a:latin typeface="-apple-system"/>
              </a:rPr>
              <a:t>NPU</a:t>
            </a:r>
            <a:r>
              <a:rPr lang="zh-CN" altLang="en-US" b="0" i="0" dirty="0">
                <a:solidFill>
                  <a:srgbClr val="4D4D4D"/>
                </a:solidFill>
                <a:effectLst/>
                <a:latin typeface="-apple-system"/>
              </a:rPr>
              <a:t>的性能非常的突出，所以下面将简单介绍</a:t>
            </a:r>
            <a:r>
              <a:rPr lang="en-US" altLang="zh-CN" b="0" i="0" dirty="0">
                <a:solidFill>
                  <a:srgbClr val="4D4D4D"/>
                </a:solidFill>
                <a:effectLst/>
                <a:latin typeface="-apple-system"/>
              </a:rPr>
              <a:t>NPU</a:t>
            </a:r>
            <a:r>
              <a:rPr lang="zh-CN" altLang="en-US" b="0" i="0" dirty="0">
                <a:solidFill>
                  <a:srgbClr val="4D4D4D"/>
                </a:solidFill>
                <a:effectLst/>
                <a:latin typeface="-apple-system"/>
              </a:rPr>
              <a:t>以及其代表产品。</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15</a:t>
            </a:fld>
            <a:endParaRPr lang="zh-CN" altLang="en-US" dirty="0"/>
          </a:p>
        </p:txBody>
      </p:sp>
    </p:spTree>
    <p:extLst>
      <p:ext uri="{BB962C8B-B14F-4D97-AF65-F5344CB8AC3E}">
        <p14:creationId xmlns:p14="http://schemas.microsoft.com/office/powerpoint/2010/main" val="234082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所谓</a:t>
            </a:r>
            <a:r>
              <a:rPr lang="en-US" altLang="zh-CN" b="0" i="0" dirty="0">
                <a:solidFill>
                  <a:srgbClr val="4D4D4D"/>
                </a:solidFill>
                <a:effectLst/>
                <a:latin typeface="-apple-system"/>
              </a:rPr>
              <a:t>NPU</a:t>
            </a:r>
            <a:r>
              <a:rPr lang="zh-CN" altLang="en-US" b="0" i="0" dirty="0">
                <a:solidFill>
                  <a:srgbClr val="4D4D4D"/>
                </a:solidFill>
                <a:effectLst/>
                <a:latin typeface="-apple-system"/>
              </a:rPr>
              <a:t>（</a:t>
            </a:r>
            <a:r>
              <a:rPr lang="en-US" altLang="zh-CN" b="0" i="0" dirty="0">
                <a:solidFill>
                  <a:srgbClr val="4D4D4D"/>
                </a:solidFill>
                <a:effectLst/>
                <a:latin typeface="-apple-system"/>
              </a:rPr>
              <a:t>Neural network Processing Unit</a:t>
            </a:r>
            <a:r>
              <a:rPr lang="zh-CN" altLang="en-US" b="0" i="0" dirty="0">
                <a:solidFill>
                  <a:srgbClr val="4D4D4D"/>
                </a:solidFill>
                <a:effectLst/>
                <a:latin typeface="-apple-system"/>
              </a:rPr>
              <a:t>）， 即神经网络处理器。它不属于类脑芯片，他还是基于冯诺依曼结构的。</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b="0" i="0" dirty="0">
                <a:solidFill>
                  <a:srgbClr val="4D4D4D"/>
                </a:solidFill>
                <a:effectLst/>
                <a:latin typeface="-apple-system"/>
              </a:rPr>
              <a:t>顾名思义，它是用电路来模拟人类的神经元和突触结构，</a:t>
            </a:r>
            <a:r>
              <a:rPr lang="zh-CN" altLang="en-US" sz="1200" dirty="0">
                <a:latin typeface="Times New Roman" panose="02020603050405020304" pitchFamily="18" charset="0"/>
                <a:cs typeface="Times New Roman" panose="02020603050405020304" pitchFamily="18" charset="0"/>
              </a:rPr>
              <a:t>并且用深度学习指令集直接处理大规模的神经元和突触</a:t>
            </a:r>
            <a:r>
              <a:rPr lang="zh-CN" altLang="en-US" b="0" i="0" dirty="0">
                <a:solidFill>
                  <a:srgbClr val="4D4D4D"/>
                </a:solidFill>
                <a:effectLst/>
                <a:latin typeface="-apple-system"/>
              </a:rPr>
              <a:t>。主要代表有：。</a:t>
            </a:r>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16</a:t>
            </a:fld>
            <a:endParaRPr lang="zh-CN" altLang="en-US"/>
          </a:p>
        </p:txBody>
      </p:sp>
    </p:spTree>
    <p:extLst>
      <p:ext uri="{BB962C8B-B14F-4D97-AF65-F5344CB8AC3E}">
        <p14:creationId xmlns:p14="http://schemas.microsoft.com/office/powerpoint/2010/main" val="219313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首先介绍一下华为</a:t>
            </a:r>
            <a:r>
              <a:rPr lang="zh-CN" altLang="en-US" sz="1200" b="0" dirty="0">
                <a:latin typeface="Times New Roman" panose="02020603050405020304" pitchFamily="18" charset="0"/>
                <a:cs typeface="Times New Roman" panose="02020603050405020304" pitchFamily="18" charset="0"/>
              </a:rPr>
              <a:t>昇腾</a:t>
            </a:r>
            <a:r>
              <a:rPr lang="en-US" altLang="zh-CN" sz="1200" b="0" dirty="0">
                <a:latin typeface="Times New Roman" panose="02020603050405020304" pitchFamily="18" charset="0"/>
                <a:cs typeface="Times New Roman" panose="02020603050405020304" pitchFamily="18" charset="0"/>
              </a:rPr>
              <a:t>AI</a:t>
            </a:r>
            <a:r>
              <a:rPr lang="zh-CN" altLang="en-US" sz="1200" b="0" dirty="0">
                <a:latin typeface="Times New Roman" panose="02020603050405020304" pitchFamily="18" charset="0"/>
                <a:cs typeface="Times New Roman" panose="02020603050405020304" pitchFamily="18" charset="0"/>
              </a:rPr>
              <a:t>芯片。这是目前发布的两款昇腾芯片的一些参数。</a:t>
            </a:r>
            <a:endParaRPr lang="en-US" altLang="zh-CN" b="0"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17</a:t>
            </a:fld>
            <a:endParaRPr lang="zh-CN" altLang="en-US"/>
          </a:p>
        </p:txBody>
      </p:sp>
    </p:spTree>
    <p:extLst>
      <p:ext uri="{BB962C8B-B14F-4D97-AF65-F5344CB8AC3E}">
        <p14:creationId xmlns:p14="http://schemas.microsoft.com/office/powerpoint/2010/main" val="364669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2000" b="0" i="0" dirty="0">
                <a:effectLst/>
                <a:latin typeface="-apple-system"/>
              </a:rPr>
              <a:t>接下来，我通过底层的硬件结构，剖析一下昇腾处理器，分析其加速深度学习的方式。</a:t>
            </a:r>
            <a:endParaRPr lang="en-US" altLang="zh-CN" sz="2000" b="0" i="0" dirty="0">
              <a:effectLst/>
              <a:latin typeface="-apple-system"/>
            </a:endParaRPr>
          </a:p>
          <a:p>
            <a:pPr>
              <a:lnSpc>
                <a:spcPct val="150000"/>
              </a:lnSpc>
            </a:pPr>
            <a:endParaRPr lang="en-US" altLang="zh-CN" sz="2000" b="0" i="0" dirty="0">
              <a:effectLst/>
              <a:latin typeface="-apple-system"/>
            </a:endParaRPr>
          </a:p>
          <a:p>
            <a:pPr>
              <a:lnSpc>
                <a:spcPct val="150000"/>
              </a:lnSpc>
            </a:pPr>
            <a:r>
              <a:rPr lang="zh-CN" altLang="en-US" sz="2000" b="0" i="0" dirty="0">
                <a:effectLst/>
                <a:latin typeface="-apple-system"/>
              </a:rPr>
              <a:t>昇腾 </a:t>
            </a:r>
            <a:r>
              <a:rPr lang="en-US" altLang="zh-CN" sz="2000" b="0" i="0" dirty="0">
                <a:effectLst/>
                <a:latin typeface="-apple-system"/>
              </a:rPr>
              <a:t>AI </a:t>
            </a:r>
            <a:r>
              <a:rPr lang="zh-CN" altLang="en-US" sz="2000" b="0" i="0" dirty="0">
                <a:effectLst/>
                <a:latin typeface="-apple-system"/>
              </a:rPr>
              <a:t>处理器本质上是一个片上系统</a:t>
            </a:r>
            <a:r>
              <a:rPr lang="en-US" altLang="zh-CN" sz="2000" b="0" i="0" dirty="0">
                <a:effectLst/>
                <a:latin typeface="-apple-system"/>
              </a:rPr>
              <a:t>, </a:t>
            </a:r>
            <a:r>
              <a:rPr lang="zh-CN" altLang="en-US" sz="2000" b="0" i="0" dirty="0">
                <a:effectLst/>
                <a:latin typeface="-apple-system"/>
              </a:rPr>
              <a:t>主要可以应用在与图像、视频、语音、文字处理相关的场景。其主要的架构组成部件包括特制的</a:t>
            </a:r>
            <a:r>
              <a:rPr lang="zh-CN" altLang="en-US" sz="2000" b="1" i="0" dirty="0">
                <a:effectLst/>
                <a:latin typeface="-apple-system"/>
              </a:rPr>
              <a:t>计算单元</a:t>
            </a:r>
            <a:r>
              <a:rPr lang="zh-CN" altLang="en-US" sz="2000" b="0" i="0" dirty="0">
                <a:effectLst/>
                <a:latin typeface="-apple-system"/>
              </a:rPr>
              <a:t>、大容量的</a:t>
            </a:r>
            <a:r>
              <a:rPr lang="zh-CN" altLang="en-US" sz="2000" b="1" i="0" dirty="0">
                <a:effectLst/>
                <a:latin typeface="-apple-system"/>
              </a:rPr>
              <a:t>存储单元</a:t>
            </a:r>
            <a:r>
              <a:rPr lang="zh-CN" altLang="en-US" sz="2000" b="0" i="0" dirty="0">
                <a:effectLst/>
                <a:latin typeface="-apple-system"/>
              </a:rPr>
              <a:t>和相应的</a:t>
            </a:r>
            <a:r>
              <a:rPr lang="zh-CN" altLang="en-US" sz="2000" b="1" i="0" dirty="0">
                <a:effectLst/>
                <a:latin typeface="-apple-system"/>
              </a:rPr>
              <a:t>控制单元</a:t>
            </a:r>
            <a:endParaRPr lang="en-US" altLang="zh-CN" sz="2000" b="1" i="0" dirty="0">
              <a:effectLst/>
              <a:latin typeface="-apple-system"/>
            </a:endParaRPr>
          </a:p>
          <a:p>
            <a:pPr>
              <a:lnSpc>
                <a:spcPct val="150000"/>
              </a:lnSpc>
            </a:pPr>
            <a:endParaRPr lang="en-US" altLang="zh-CN" sz="2000" b="1" i="0" dirty="0">
              <a:effectLst/>
              <a:latin typeface="-apple-system"/>
              <a:cs typeface="Times New Roman" panose="02020603050405020304" pitchFamily="18" charset="0"/>
            </a:endParaRPr>
          </a:p>
          <a:p>
            <a:pPr>
              <a:lnSpc>
                <a:spcPct val="150000"/>
              </a:lnSpc>
            </a:pPr>
            <a:r>
              <a:rPr lang="en-US" altLang="zh-CN" sz="1400" b="1" dirty="0">
                <a:latin typeface="Times New Roman" panose="02020603050405020304" pitchFamily="18" charset="0"/>
                <a:cs typeface="Times New Roman" panose="02020603050405020304" pitchFamily="18" charset="0"/>
              </a:rPr>
              <a:t>AI Core</a:t>
            </a:r>
            <a:r>
              <a:rPr lang="zh-CN" altLang="en-US" sz="1400" b="1" dirty="0">
                <a:latin typeface="Times New Roman" panose="02020603050405020304" pitchFamily="18" charset="0"/>
                <a:cs typeface="Times New Roman" panose="02020603050405020304" pitchFamily="18" charset="0"/>
              </a:rPr>
              <a:t>是昇腾</a:t>
            </a:r>
            <a:r>
              <a:rPr lang="en-US" altLang="zh-CN" sz="1400" b="1" dirty="0">
                <a:latin typeface="Times New Roman" panose="02020603050405020304" pitchFamily="18" charset="0"/>
                <a:cs typeface="Times New Roman" panose="02020603050405020304" pitchFamily="18" charset="0"/>
              </a:rPr>
              <a:t>AI</a:t>
            </a:r>
            <a:r>
              <a:rPr lang="zh-CN" altLang="en-US" sz="1400" b="1" dirty="0">
                <a:latin typeface="Times New Roman" panose="02020603050405020304" pitchFamily="18" charset="0"/>
                <a:cs typeface="Times New Roman" panose="02020603050405020304" pitchFamily="18" charset="0"/>
              </a:rPr>
              <a:t>处理器的计算核心，采用华为自研的达芬奇架构，通常也被叫做</a:t>
            </a:r>
            <a:r>
              <a:rPr lang="en-US" altLang="zh-CN" sz="1400" b="1" dirty="0">
                <a:latin typeface="Times New Roman" panose="02020603050405020304" pitchFamily="18" charset="0"/>
                <a:cs typeface="Times New Roman" panose="02020603050405020304" pitchFamily="18" charset="0"/>
              </a:rPr>
              <a:t>Da Vinci Core</a:t>
            </a:r>
            <a:r>
              <a:rPr lang="zh-CN" altLang="en-US" sz="1400" b="1" dirty="0">
                <a:latin typeface="Times New Roman" panose="02020603050405020304" pitchFamily="18" charset="0"/>
                <a:cs typeface="Times New Roman" panose="02020603050405020304" pitchFamily="18" charset="0"/>
              </a:rPr>
              <a:t>。</a:t>
            </a:r>
            <a:endParaRPr lang="en-US" altLang="zh-CN" sz="1400" b="1" dirty="0">
              <a:latin typeface="Times New Roman" panose="02020603050405020304" pitchFamily="18" charset="0"/>
              <a:cs typeface="Times New Roman" panose="02020603050405020304" pitchFamily="18" charset="0"/>
            </a:endParaRPr>
          </a:p>
          <a:p>
            <a:pPr>
              <a:lnSpc>
                <a:spcPct val="150000"/>
              </a:lnSpc>
            </a:pPr>
            <a:endParaRPr lang="en-US" altLang="zh-CN" sz="1200" dirty="0">
              <a:latin typeface="Times New Roman" panose="02020603050405020304" pitchFamily="18" charset="0"/>
              <a:cs typeface="Times New Roman" panose="02020603050405020304" pitchFamily="18" charset="0"/>
            </a:endParaRPr>
          </a:p>
          <a:p>
            <a:pPr>
              <a:lnSpc>
                <a:spcPct val="150000"/>
              </a:lnSpc>
            </a:pPr>
            <a:r>
              <a:rPr lang="zh-CN" altLang="en-US" sz="1200" dirty="0">
                <a:latin typeface="Times New Roman" panose="02020603050405020304" pitchFamily="18" charset="0"/>
                <a:cs typeface="Times New Roman" panose="02020603050405020304" pitchFamily="18" charset="0"/>
              </a:rPr>
              <a:t>根据不同的处理器版本，</a:t>
            </a:r>
            <a:r>
              <a:rPr lang="en-US" altLang="zh-CN" sz="1200" dirty="0">
                <a:latin typeface="Times New Roman" panose="02020603050405020304" pitchFamily="18" charset="0"/>
                <a:cs typeface="Times New Roman" panose="02020603050405020304" pitchFamily="18" charset="0"/>
              </a:rPr>
              <a:t>AI Core</a:t>
            </a:r>
            <a:r>
              <a:rPr lang="zh-CN" altLang="en-US" sz="1200" dirty="0">
                <a:latin typeface="Times New Roman" panose="02020603050405020304" pitchFamily="18" charset="0"/>
                <a:cs typeface="Times New Roman" panose="02020603050405020304" pitchFamily="18" charset="0"/>
              </a:rPr>
              <a:t>里的计算、存储和带宽资源有不同的规格，我主要是按照</a:t>
            </a:r>
            <a:r>
              <a:rPr lang="en-US" altLang="zh-CN" sz="1200" dirty="0">
                <a:latin typeface="Times New Roman" panose="02020603050405020304" pitchFamily="18" charset="0"/>
                <a:cs typeface="Times New Roman" panose="02020603050405020304" pitchFamily="18" charset="0"/>
              </a:rPr>
              <a:t>910 </a:t>
            </a:r>
            <a:r>
              <a:rPr lang="zh-CN" altLang="en-US" sz="1200" dirty="0">
                <a:latin typeface="Times New Roman" panose="02020603050405020304" pitchFamily="18" charset="0"/>
                <a:cs typeface="Times New Roman" panose="02020603050405020304" pitchFamily="18" charset="0"/>
              </a:rPr>
              <a:t>来介绍。</a:t>
            </a:r>
          </a:p>
          <a:p>
            <a:endParaRPr lang="en-US" altLang="zh-CN" dirty="0"/>
          </a:p>
          <a:p>
            <a:pPr>
              <a:lnSpc>
                <a:spcPct val="150000"/>
              </a:lnSpc>
            </a:pPr>
            <a:r>
              <a:rPr lang="zh-CN" altLang="en-US" sz="1400" b="1" dirty="0">
                <a:latin typeface="Times New Roman" panose="02020603050405020304" pitchFamily="18" charset="0"/>
                <a:cs typeface="Times New Roman" panose="02020603050405020304" pitchFamily="18" charset="0"/>
              </a:rPr>
              <a:t>达芬奇架构主要部分：</a:t>
            </a:r>
            <a:endParaRPr lang="en-US" altLang="zh-CN" sz="1400" b="1"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sz="1200" dirty="0">
                <a:latin typeface="Times New Roman" panose="02020603050405020304" pitchFamily="18" charset="0"/>
                <a:cs typeface="Times New Roman" panose="02020603050405020304" pitchFamily="18" charset="0"/>
              </a:rPr>
              <a:t>计算单元： 包含三种基础计算资源（矩阵计算单元、向量计算单元、标量计算单元）</a:t>
            </a:r>
            <a:endParaRPr lang="en-US" altLang="zh-CN" sz="1200"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sz="1200" dirty="0">
                <a:latin typeface="Times New Roman" panose="02020603050405020304" pitchFamily="18" charset="0"/>
                <a:cs typeface="Times New Roman" panose="02020603050405020304" pitchFamily="18" charset="0"/>
              </a:rPr>
              <a:t>存储系统： </a:t>
            </a:r>
            <a:r>
              <a:rPr lang="en-US" altLang="zh-CN" sz="1200" dirty="0">
                <a:latin typeface="Times New Roman" panose="02020603050405020304" pitchFamily="18" charset="0"/>
                <a:cs typeface="Times New Roman" panose="02020603050405020304" pitchFamily="18" charset="0"/>
              </a:rPr>
              <a:t>AI Core</a:t>
            </a:r>
            <a:r>
              <a:rPr lang="zh-CN" altLang="en-US" sz="1200" dirty="0">
                <a:latin typeface="Times New Roman" panose="02020603050405020304" pitchFamily="18" charset="0"/>
                <a:cs typeface="Times New Roman" panose="02020603050405020304" pitchFamily="18" charset="0"/>
              </a:rPr>
              <a:t>的片上存储单元和相应的数据通路构成了存储系统。</a:t>
            </a:r>
            <a:endParaRPr lang="en-US" altLang="zh-CN" sz="1200" dirty="0">
              <a:latin typeface="Times New Roman" panose="02020603050405020304" pitchFamily="18" charset="0"/>
              <a:cs typeface="Times New Roman" panose="02020603050405020304" pitchFamily="18" charset="0"/>
            </a:endParaRPr>
          </a:p>
          <a:p>
            <a:pPr lvl="1">
              <a:lnSpc>
                <a:spcPct val="150000"/>
              </a:lnSpc>
              <a:spcBef>
                <a:spcPct val="0"/>
              </a:spcBef>
            </a:pPr>
            <a:r>
              <a:rPr lang="zh-CN" altLang="en-US" sz="1200" dirty="0">
                <a:latin typeface="Times New Roman" panose="02020603050405020304" pitchFamily="18" charset="0"/>
                <a:cs typeface="Times New Roman" panose="02020603050405020304" pitchFamily="18" charset="0"/>
              </a:rPr>
              <a:t>控制单元：整个计算过程提供了指令控制，相当于</a:t>
            </a:r>
            <a:r>
              <a:rPr lang="en-US" altLang="zh-CN" sz="1200" dirty="0">
                <a:latin typeface="Times New Roman" panose="02020603050405020304" pitchFamily="18" charset="0"/>
                <a:cs typeface="Times New Roman" panose="02020603050405020304" pitchFamily="18" charset="0"/>
              </a:rPr>
              <a:t>AI Core</a:t>
            </a:r>
            <a:r>
              <a:rPr lang="zh-CN" altLang="en-US" sz="1200" dirty="0">
                <a:latin typeface="Times New Roman" panose="02020603050405020304" pitchFamily="18" charset="0"/>
                <a:cs typeface="Times New Roman" panose="02020603050405020304" pitchFamily="18" charset="0"/>
              </a:rPr>
              <a:t>的司令部，负责整个</a:t>
            </a:r>
            <a:r>
              <a:rPr lang="en-US" altLang="zh-CN" sz="1200" dirty="0">
                <a:latin typeface="Times New Roman" panose="02020603050405020304" pitchFamily="18" charset="0"/>
                <a:cs typeface="Times New Roman" panose="02020603050405020304" pitchFamily="18" charset="0"/>
              </a:rPr>
              <a:t>AI Core</a:t>
            </a:r>
            <a:r>
              <a:rPr lang="zh-CN" altLang="en-US" sz="1200" dirty="0">
                <a:latin typeface="Times New Roman" panose="02020603050405020304" pitchFamily="18" charset="0"/>
                <a:cs typeface="Times New Roman" panose="02020603050405020304" pitchFamily="18" charset="0"/>
              </a:rPr>
              <a:t>的运行。</a:t>
            </a:r>
            <a:endParaRPr lang="en-US" altLang="zh-CN" sz="1200" dirty="0">
              <a:latin typeface="Times New Roman" panose="02020603050405020304" pitchFamily="18" charset="0"/>
              <a:cs typeface="Times New Roman" panose="02020603050405020304" pitchFamily="18" charset="0"/>
            </a:endParaRPr>
          </a:p>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18</a:t>
            </a:fld>
            <a:endParaRPr lang="zh-CN" altLang="en-US"/>
          </a:p>
        </p:txBody>
      </p:sp>
    </p:spTree>
    <p:extLst>
      <p:ext uri="{BB962C8B-B14F-4D97-AF65-F5344CB8AC3E}">
        <p14:creationId xmlns:p14="http://schemas.microsoft.com/office/powerpoint/2010/main" val="1660221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600"/>
              </a:spcBef>
              <a:buFont typeface="Arial" panose="020B0604020202020204" pitchFamily="34" charset="0"/>
              <a:buNone/>
            </a:pPr>
            <a:r>
              <a:rPr lang="zh-CN" altLang="en-US" sz="1400" dirty="0">
                <a:latin typeface="Times New Roman" panose="02020603050405020304" pitchFamily="18" charset="0"/>
                <a:cs typeface="Times New Roman" panose="02020603050405020304" pitchFamily="18" charset="0"/>
              </a:rPr>
              <a:t>其中</a:t>
            </a:r>
            <a:r>
              <a:rPr lang="zh-CN" altLang="en-US" sz="1400" b="1" dirty="0">
                <a:latin typeface="Times New Roman" panose="02020603050405020304" pitchFamily="18" charset="0"/>
                <a:cs typeface="Times New Roman" panose="02020603050405020304" pitchFamily="18" charset="0"/>
              </a:rPr>
              <a:t>矩阵计算单元（</a:t>
            </a:r>
            <a:r>
              <a:rPr lang="en-US" altLang="zh-CN" sz="1400" b="1" dirty="0">
                <a:latin typeface="Times New Roman" panose="02020603050405020304" pitchFamily="18" charset="0"/>
                <a:cs typeface="Times New Roman" panose="02020603050405020304" pitchFamily="18" charset="0"/>
              </a:rPr>
              <a:t>Cube Unit</a:t>
            </a:r>
            <a:r>
              <a:rPr lang="zh-CN" altLang="en-US" sz="1400" b="1"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和累加器主要完成矩阵相关运算。一拍完成一个</a:t>
            </a:r>
            <a:r>
              <a:rPr lang="en-US" altLang="zh-CN" sz="1400" dirty="0">
                <a:latin typeface="Times New Roman" panose="02020603050405020304" pitchFamily="18" charset="0"/>
                <a:cs typeface="Times New Roman" panose="02020603050405020304" pitchFamily="18" charset="0"/>
              </a:rPr>
              <a:t>fp16</a:t>
            </a:r>
            <a:r>
              <a:rPr lang="zh-CN" altLang="en-US" sz="1400" dirty="0">
                <a:latin typeface="Times New Roman" panose="02020603050405020304" pitchFamily="18" charset="0"/>
                <a:cs typeface="Times New Roman" panose="02020603050405020304" pitchFamily="18" charset="0"/>
              </a:rPr>
              <a:t>的</a:t>
            </a:r>
            <a:r>
              <a:rPr lang="en-US" altLang="zh-CN" sz="1400" dirty="0">
                <a:latin typeface="Times New Roman" panose="02020603050405020304" pitchFamily="18" charset="0"/>
                <a:cs typeface="Times New Roman" panose="02020603050405020304" pitchFamily="18" charset="0"/>
              </a:rPr>
              <a:t> 16x16</a:t>
            </a:r>
            <a:r>
              <a:rPr lang="zh-CN" altLang="en-US" sz="1400" dirty="0">
                <a:latin typeface="Times New Roman" panose="02020603050405020304" pitchFamily="18" charset="0"/>
                <a:cs typeface="Times New Roman" panose="02020603050405020304" pitchFamily="18" charset="0"/>
              </a:rPr>
              <a:t>与</a:t>
            </a:r>
            <a:r>
              <a:rPr lang="en-US" altLang="zh-CN" sz="1400" dirty="0">
                <a:latin typeface="Times New Roman" panose="02020603050405020304" pitchFamily="18" charset="0"/>
                <a:cs typeface="Times New Roman" panose="02020603050405020304" pitchFamily="18" charset="0"/>
              </a:rPr>
              <a:t>16x16</a:t>
            </a:r>
            <a:r>
              <a:rPr lang="zh-CN" altLang="en-US" sz="1400" dirty="0">
                <a:latin typeface="Times New Roman" panose="02020603050405020304" pitchFamily="18" charset="0"/>
                <a:cs typeface="Times New Roman" panose="02020603050405020304" pitchFamily="18" charset="0"/>
              </a:rPr>
              <a:t>矩阵乘； 如果是</a:t>
            </a:r>
            <a:r>
              <a:rPr lang="en-US" altLang="zh-CN" sz="1400" dirty="0">
                <a:latin typeface="Times New Roman" panose="02020603050405020304" pitchFamily="18" charset="0"/>
                <a:cs typeface="Times New Roman" panose="02020603050405020304" pitchFamily="18" charset="0"/>
              </a:rPr>
              <a:t>int8</a:t>
            </a:r>
            <a:r>
              <a:rPr lang="zh-CN" altLang="en-US" sz="1400" dirty="0">
                <a:latin typeface="Times New Roman" panose="02020603050405020304" pitchFamily="18" charset="0"/>
                <a:cs typeface="Times New Roman" panose="02020603050405020304" pitchFamily="18" charset="0"/>
              </a:rPr>
              <a:t>输入，则一拍完成 </a:t>
            </a:r>
            <a:r>
              <a:rPr lang="en-US" altLang="zh-CN" sz="1400" dirty="0">
                <a:latin typeface="Times New Roman" panose="02020603050405020304" pitchFamily="18" charset="0"/>
                <a:cs typeface="Times New Roman" panose="02020603050405020304" pitchFamily="18" charset="0"/>
              </a:rPr>
              <a:t>16*32 </a:t>
            </a:r>
            <a:r>
              <a:rPr lang="zh-CN" altLang="en-US" sz="1400" dirty="0">
                <a:latin typeface="Times New Roman" panose="02020603050405020304" pitchFamily="18" charset="0"/>
                <a:cs typeface="Times New Roman" panose="02020603050405020304" pitchFamily="18" charset="0"/>
              </a:rPr>
              <a:t>与 </a:t>
            </a:r>
            <a:r>
              <a:rPr lang="en-US" altLang="zh-CN" sz="1400" dirty="0">
                <a:latin typeface="Times New Roman" panose="02020603050405020304" pitchFamily="18" charset="0"/>
                <a:cs typeface="Times New Roman" panose="02020603050405020304" pitchFamily="18" charset="0"/>
              </a:rPr>
              <a:t>32*16 </a:t>
            </a:r>
            <a:r>
              <a:rPr lang="zh-CN" altLang="en-US" sz="1400" dirty="0">
                <a:latin typeface="Times New Roman" panose="02020603050405020304" pitchFamily="18" charset="0"/>
                <a:cs typeface="Times New Roman" panose="02020603050405020304" pitchFamily="18" charset="0"/>
              </a:rPr>
              <a:t>矩阵乘。</a:t>
            </a:r>
            <a:endParaRPr lang="en-US" altLang="zh-CN" sz="1400" dirty="0">
              <a:latin typeface="Times New Roman" panose="02020603050405020304" pitchFamily="18" charset="0"/>
              <a:cs typeface="Times New Roman" panose="02020603050405020304" pitchFamily="18" charset="0"/>
            </a:endParaRPr>
          </a:p>
          <a:p>
            <a:pPr marL="0" indent="0">
              <a:lnSpc>
                <a:spcPct val="150000"/>
              </a:lnSpc>
              <a:spcBef>
                <a:spcPts val="600"/>
              </a:spcBef>
              <a:buFont typeface="Arial" panose="020B0604020202020204" pitchFamily="34" charset="0"/>
              <a:buNone/>
            </a:pPr>
            <a:endParaRPr lang="en-US" altLang="zh-CN" sz="1400" b="1" dirty="0">
              <a:latin typeface="Times New Roman" panose="02020603050405020304" pitchFamily="18" charset="0"/>
              <a:cs typeface="Times New Roman" panose="02020603050405020304" pitchFamily="18" charset="0"/>
            </a:endParaRPr>
          </a:p>
          <a:p>
            <a:pPr marL="0" indent="0">
              <a:lnSpc>
                <a:spcPct val="150000"/>
              </a:lnSpc>
              <a:spcBef>
                <a:spcPts val="600"/>
              </a:spcBef>
              <a:buFont typeface="Arial" panose="020B0604020202020204" pitchFamily="34" charset="0"/>
              <a:buNone/>
            </a:pPr>
            <a:r>
              <a:rPr lang="zh-CN" altLang="en-US" sz="1400" b="1" dirty="0">
                <a:latin typeface="Times New Roman" panose="02020603050405020304" pitchFamily="18" charset="0"/>
                <a:cs typeface="Times New Roman" panose="02020603050405020304" pitchFamily="18" charset="0"/>
              </a:rPr>
              <a:t>向量计算单元（</a:t>
            </a:r>
            <a:r>
              <a:rPr lang="en-US" altLang="zh-CN" sz="1400" b="1" dirty="0">
                <a:latin typeface="Times New Roman" panose="02020603050405020304" pitchFamily="18" charset="0"/>
                <a:cs typeface="Times New Roman" panose="02020603050405020304" pitchFamily="18" charset="0"/>
              </a:rPr>
              <a:t>Vector Unit</a:t>
            </a:r>
            <a:r>
              <a:rPr lang="zh-CN" altLang="en-US" sz="1400" b="1"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实现向量和标量，或双向量之间的计算，功能覆盖各种基本的计算类型和许多定制的计算类型，主要包括</a:t>
            </a:r>
            <a:r>
              <a:rPr lang="en-US" altLang="zh-CN" sz="1400" dirty="0">
                <a:latin typeface="Times New Roman" panose="02020603050405020304" pitchFamily="18" charset="0"/>
                <a:cs typeface="Times New Roman" panose="02020603050405020304" pitchFamily="18" charset="0"/>
              </a:rPr>
              <a:t>FP16/ FP32/Int32/Int8</a:t>
            </a:r>
            <a:r>
              <a:rPr lang="zh-CN" altLang="en-US" sz="1400" dirty="0">
                <a:latin typeface="Times New Roman" panose="02020603050405020304" pitchFamily="18" charset="0"/>
                <a:cs typeface="Times New Roman" panose="02020603050405020304" pitchFamily="18" charset="0"/>
              </a:rPr>
              <a:t>等数据类型的计算。一拍可以完成两个</a:t>
            </a:r>
            <a:r>
              <a:rPr lang="en-US" altLang="zh-CN" sz="1400" dirty="0">
                <a:latin typeface="Times New Roman" panose="02020603050405020304" pitchFamily="18" charset="0"/>
                <a:cs typeface="Times New Roman" panose="02020603050405020304" pitchFamily="18" charset="0"/>
              </a:rPr>
              <a:t>128</a:t>
            </a:r>
            <a:r>
              <a:rPr lang="zh-CN" altLang="en-US" sz="1400" dirty="0">
                <a:latin typeface="Times New Roman" panose="02020603050405020304" pitchFamily="18" charset="0"/>
                <a:cs typeface="Times New Roman" panose="02020603050405020304" pitchFamily="18" charset="0"/>
              </a:rPr>
              <a:t>长度</a:t>
            </a:r>
            <a:r>
              <a:rPr lang="en-US" altLang="zh-CN" sz="1400" dirty="0">
                <a:latin typeface="Times New Roman" panose="02020603050405020304" pitchFamily="18" charset="0"/>
                <a:cs typeface="Times New Roman" panose="02020603050405020304" pitchFamily="18" charset="0"/>
              </a:rPr>
              <a:t>fp16</a:t>
            </a:r>
            <a:r>
              <a:rPr lang="zh-CN" altLang="en-US" sz="1400" dirty="0">
                <a:latin typeface="Times New Roman" panose="02020603050405020304" pitchFamily="18" charset="0"/>
                <a:cs typeface="Times New Roman" panose="02020603050405020304" pitchFamily="18" charset="0"/>
              </a:rPr>
              <a:t>类型的向量相加</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乘， 或者</a:t>
            </a:r>
            <a:r>
              <a:rPr lang="en-US" altLang="zh-CN" sz="1400" dirty="0">
                <a:latin typeface="Times New Roman" panose="02020603050405020304" pitchFamily="18" charset="0"/>
                <a:cs typeface="Times New Roman" panose="02020603050405020304" pitchFamily="18" charset="0"/>
              </a:rPr>
              <a:t>64</a:t>
            </a:r>
            <a:r>
              <a:rPr lang="zh-CN" altLang="en-US" sz="1400" dirty="0">
                <a:latin typeface="Times New Roman" panose="02020603050405020304" pitchFamily="18" charset="0"/>
                <a:cs typeface="Times New Roman" panose="02020603050405020304" pitchFamily="18" charset="0"/>
              </a:rPr>
              <a:t>个</a:t>
            </a:r>
            <a:r>
              <a:rPr lang="en-US" altLang="zh-CN" sz="1400" dirty="0">
                <a:latin typeface="Times New Roman" panose="02020603050405020304" pitchFamily="18" charset="0"/>
                <a:cs typeface="Times New Roman" panose="02020603050405020304" pitchFamily="18" charset="0"/>
              </a:rPr>
              <a:t>fp32/int32</a:t>
            </a:r>
            <a:r>
              <a:rPr lang="zh-CN" altLang="en-US" sz="1400" dirty="0">
                <a:latin typeface="Times New Roman" panose="02020603050405020304" pitchFamily="18" charset="0"/>
                <a:cs typeface="Times New Roman" panose="02020603050405020304" pitchFamily="18" charset="0"/>
              </a:rPr>
              <a:t>类型的向量相加</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乘。</a:t>
            </a:r>
            <a:endParaRPr lang="en-US" altLang="zh-CN" sz="1400" dirty="0">
              <a:latin typeface="Times New Roman" panose="02020603050405020304" pitchFamily="18" charset="0"/>
              <a:cs typeface="Times New Roman" panose="02020603050405020304" pitchFamily="18" charset="0"/>
            </a:endParaRPr>
          </a:p>
          <a:p>
            <a:pPr marL="0" indent="0">
              <a:lnSpc>
                <a:spcPct val="150000"/>
              </a:lnSpc>
              <a:spcBef>
                <a:spcPts val="600"/>
              </a:spcBef>
              <a:buFont typeface="Arial" panose="020B0604020202020204" pitchFamily="34" charset="0"/>
              <a:buNone/>
            </a:pPr>
            <a:endParaRPr lang="en-US" altLang="zh-CN" sz="1400" b="1" dirty="0">
              <a:latin typeface="Times New Roman" panose="02020603050405020304" pitchFamily="18" charset="0"/>
              <a:cs typeface="Times New Roman" panose="02020603050405020304" pitchFamily="18" charset="0"/>
            </a:endParaRPr>
          </a:p>
          <a:p>
            <a:pPr marL="0" indent="0">
              <a:lnSpc>
                <a:spcPct val="150000"/>
              </a:lnSpc>
              <a:spcBef>
                <a:spcPts val="600"/>
              </a:spcBef>
              <a:buFont typeface="Arial" panose="020B0604020202020204" pitchFamily="34" charset="0"/>
              <a:buNone/>
            </a:pPr>
            <a:r>
              <a:rPr lang="zh-CN" altLang="en-US" sz="1400" b="1" dirty="0">
                <a:latin typeface="Times New Roman" panose="02020603050405020304" pitchFamily="18" charset="0"/>
                <a:cs typeface="Times New Roman" panose="02020603050405020304" pitchFamily="18" charset="0"/>
              </a:rPr>
              <a:t>标量计算单元（</a:t>
            </a:r>
            <a:r>
              <a:rPr lang="en-US" altLang="zh-CN" sz="1400" b="1" dirty="0">
                <a:latin typeface="Times New Roman" panose="02020603050405020304" pitchFamily="18" charset="0"/>
                <a:cs typeface="Times New Roman" panose="02020603050405020304" pitchFamily="18" charset="0"/>
              </a:rPr>
              <a:t>Scalar Unit</a:t>
            </a:r>
            <a:r>
              <a:rPr lang="zh-CN" altLang="en-US" sz="1400" b="1"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相当于一个微型</a:t>
            </a:r>
            <a:r>
              <a:rPr lang="en-US" altLang="zh-CN" sz="1400" dirty="0">
                <a:latin typeface="Times New Roman" panose="02020603050405020304" pitchFamily="18" charset="0"/>
                <a:cs typeface="Times New Roman" panose="02020603050405020304" pitchFamily="18" charset="0"/>
              </a:rPr>
              <a:t>CPU</a:t>
            </a:r>
            <a:r>
              <a:rPr lang="zh-CN" altLang="en-US" sz="1400" dirty="0">
                <a:latin typeface="Times New Roman" panose="02020603050405020304" pitchFamily="18" charset="0"/>
                <a:cs typeface="Times New Roman" panose="02020603050405020304" pitchFamily="18" charset="0"/>
              </a:rPr>
              <a:t>，控制整个</a:t>
            </a:r>
            <a:r>
              <a:rPr lang="en-US" altLang="zh-CN" sz="1400" dirty="0">
                <a:latin typeface="Times New Roman" panose="02020603050405020304" pitchFamily="18" charset="0"/>
                <a:cs typeface="Times New Roman" panose="02020603050405020304" pitchFamily="18" charset="0"/>
              </a:rPr>
              <a:t>AI Core</a:t>
            </a:r>
            <a:r>
              <a:rPr lang="zh-CN" altLang="en-US" sz="1400" dirty="0">
                <a:latin typeface="Times New Roman" panose="02020603050405020304" pitchFamily="18" charset="0"/>
                <a:cs typeface="Times New Roman" panose="02020603050405020304" pitchFamily="18" charset="0"/>
              </a:rPr>
              <a:t>的运行，完成整个程序的循环控制、分支判断，可以为</a:t>
            </a:r>
            <a:r>
              <a:rPr lang="en-US" altLang="zh-CN" sz="1400" dirty="0">
                <a:latin typeface="Times New Roman" panose="02020603050405020304" pitchFamily="18" charset="0"/>
                <a:cs typeface="Times New Roman" panose="02020603050405020304" pitchFamily="18" charset="0"/>
              </a:rPr>
              <a:t>Cube/Vector</a:t>
            </a:r>
            <a:r>
              <a:rPr lang="zh-CN" altLang="en-US" sz="1400" dirty="0">
                <a:latin typeface="Times New Roman" panose="02020603050405020304" pitchFamily="18" charset="0"/>
                <a:cs typeface="Times New Roman" panose="02020603050405020304" pitchFamily="18" charset="0"/>
              </a:rPr>
              <a:t>提供数据地址和相关参数的计算，以及基本的算术运算。</a:t>
            </a:r>
            <a:endParaRPr lang="en-US" altLang="zh-CN" sz="1400" dirty="0">
              <a:latin typeface="Times New Roman" panose="02020603050405020304" pitchFamily="18" charset="0"/>
              <a:cs typeface="Times New Roman" panose="02020603050405020304" pitchFamily="18" charset="0"/>
            </a:endParaRPr>
          </a:p>
          <a:p>
            <a:pPr marL="0" indent="0">
              <a:lnSpc>
                <a:spcPct val="150000"/>
              </a:lnSpc>
              <a:spcBef>
                <a:spcPts val="600"/>
              </a:spcBef>
              <a:buFont typeface="Arial" panose="020B0604020202020204" pitchFamily="34" charset="0"/>
              <a:buNone/>
            </a:pPr>
            <a:endParaRPr lang="en-US" altLang="zh-CN" sz="1400" b="1" dirty="0">
              <a:latin typeface="Times New Roman" panose="02020603050405020304" pitchFamily="18" charset="0"/>
              <a:cs typeface="Times New Roman" panose="02020603050405020304" pitchFamily="18" charset="0"/>
            </a:endParaRPr>
          </a:p>
          <a:p>
            <a:pPr marL="0" indent="0">
              <a:lnSpc>
                <a:spcPct val="150000"/>
              </a:lnSpc>
              <a:spcBef>
                <a:spcPts val="600"/>
              </a:spcBef>
              <a:buFont typeface="Arial" panose="020B0604020202020204" pitchFamily="34" charset="0"/>
              <a:buNone/>
            </a:pPr>
            <a:r>
              <a:rPr lang="zh-CN" altLang="en-US" sz="1400" b="1" dirty="0">
                <a:latin typeface="Times New Roman" panose="02020603050405020304" pitchFamily="18" charset="0"/>
                <a:cs typeface="Times New Roman" panose="02020603050405020304" pitchFamily="18" charset="0"/>
              </a:rPr>
              <a:t>累加器：</a:t>
            </a:r>
            <a:r>
              <a:rPr lang="zh-CN" altLang="en-US" sz="1400" dirty="0">
                <a:latin typeface="Times New Roman" panose="02020603050405020304" pitchFamily="18" charset="0"/>
                <a:cs typeface="Times New Roman" panose="02020603050405020304" pitchFamily="18" charset="0"/>
              </a:rPr>
              <a:t>把当前矩阵乘的结果与前次计算的中间结果相加， 可以用于完成卷积中加</a:t>
            </a:r>
            <a:r>
              <a:rPr lang="en-US" altLang="zh-CN" sz="1400" dirty="0">
                <a:latin typeface="Times New Roman" panose="02020603050405020304" pitchFamily="18" charset="0"/>
                <a:cs typeface="Times New Roman" panose="02020603050405020304" pitchFamily="18" charset="0"/>
              </a:rPr>
              <a:t>bias</a:t>
            </a:r>
            <a:r>
              <a:rPr lang="zh-CN" altLang="en-US" sz="1400" dirty="0">
                <a:latin typeface="Times New Roman" panose="02020603050405020304" pitchFamily="18" charset="0"/>
                <a:cs typeface="Times New Roman" panose="02020603050405020304" pitchFamily="18" charset="0"/>
              </a:rPr>
              <a:t>操作。</a:t>
            </a:r>
            <a:endParaRPr lang="en-US" altLang="zh-CN" sz="1400" dirty="0">
              <a:latin typeface="Times New Roman" panose="02020603050405020304" pitchFamily="18" charset="0"/>
              <a:cs typeface="Times New Roman" panose="02020603050405020304" pitchFamily="18" charset="0"/>
            </a:endParaRPr>
          </a:p>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19</a:t>
            </a:fld>
            <a:endParaRPr lang="zh-CN" altLang="en-US"/>
          </a:p>
        </p:txBody>
      </p:sp>
    </p:spTree>
    <p:extLst>
      <p:ext uri="{BB962C8B-B14F-4D97-AF65-F5344CB8AC3E}">
        <p14:creationId xmlns:p14="http://schemas.microsoft.com/office/powerpoint/2010/main" val="346726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a:t>
            </a:fld>
            <a:endParaRPr lang="zh-CN" altLang="en-US" dirty="0"/>
          </a:p>
        </p:txBody>
      </p:sp>
    </p:spTree>
    <p:extLst>
      <p:ext uri="{BB962C8B-B14F-4D97-AF65-F5344CB8AC3E}">
        <p14:creationId xmlns:p14="http://schemas.microsoft.com/office/powerpoint/2010/main" val="313903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t>下面我们通过这个图更好的理解一下之前所说的内容。</a:t>
            </a:r>
            <a:endParaRPr lang="en-US" altLang="zh-CN" sz="1400" dirty="0"/>
          </a:p>
          <a:p>
            <a:endParaRPr lang="en-US" altLang="zh-CN" sz="1400" dirty="0"/>
          </a:p>
          <a:p>
            <a:r>
              <a:rPr lang="zh-CN" altLang="en-US" sz="1400" dirty="0"/>
              <a:t>通常在做深度学习时，接触最多的是卷积运算。例如，根据一个卷积核、一个输入的</a:t>
            </a:r>
            <a:r>
              <a:rPr lang="en-US" altLang="zh-CN" sz="1400" dirty="0"/>
              <a:t>future map</a:t>
            </a:r>
            <a:r>
              <a:rPr lang="zh-CN" altLang="en-US" sz="1400" dirty="0"/>
              <a:t>（特征图），然后通过卷积核卷积一个新的特征图出来。而卷积运算本质上就是矩阵的乘法。</a:t>
            </a:r>
            <a:endParaRPr lang="en-US" altLang="zh-CN" sz="1400" dirty="0"/>
          </a:p>
          <a:p>
            <a:endParaRPr lang="en-US" altLang="zh-CN" sz="1400" dirty="0"/>
          </a:p>
          <a:p>
            <a:r>
              <a:rPr lang="zh-CN" altLang="en-US" sz="1400" dirty="0"/>
              <a:t>我们在观察一下图</a:t>
            </a:r>
            <a:endParaRPr lang="en-US" altLang="zh-CN" sz="1400" dirty="0"/>
          </a:p>
          <a:p>
            <a:r>
              <a:rPr lang="en-US" altLang="zh-CN" sz="1400" dirty="0"/>
              <a:t>1</a:t>
            </a:r>
            <a:r>
              <a:rPr lang="zh-CN" altLang="en-US" sz="1400" dirty="0"/>
              <a:t>、矩阵单元 </a:t>
            </a:r>
            <a:r>
              <a:rPr lang="en-US" altLang="zh-CN" sz="1400" dirty="0"/>
              <a:t>Cube Unit</a:t>
            </a:r>
            <a:r>
              <a:rPr lang="zh-CN" altLang="en-US" sz="1400" dirty="0"/>
              <a:t>：绿色的</a:t>
            </a:r>
            <a:r>
              <a:rPr lang="en-US" altLang="zh-CN" sz="1400" dirty="0"/>
              <a:t>X</a:t>
            </a:r>
            <a:r>
              <a:rPr lang="zh-CN" altLang="en-US" sz="1400" dirty="0"/>
              <a:t>，代表两个数据之间在做乘法运算，深蓝色的</a:t>
            </a:r>
            <a:r>
              <a:rPr lang="en-US" altLang="zh-CN" sz="1400" dirty="0"/>
              <a:t>+</a:t>
            </a:r>
            <a:r>
              <a:rPr lang="zh-CN" altLang="en-US" sz="1400" dirty="0"/>
              <a:t>代表累加。浅蓝色矩阵</a:t>
            </a:r>
            <a:r>
              <a:rPr lang="en-US" altLang="zh-CN" sz="1400" dirty="0"/>
              <a:t>A</a:t>
            </a:r>
            <a:r>
              <a:rPr lang="zh-CN" altLang="en-US" sz="1400" dirty="0"/>
              <a:t>，桔黄色的矩阵</a:t>
            </a:r>
            <a:r>
              <a:rPr lang="en-US" altLang="zh-CN" sz="1400" dirty="0"/>
              <a:t>B</a:t>
            </a:r>
            <a:r>
              <a:rPr lang="zh-CN" altLang="en-US" sz="1400" dirty="0"/>
              <a:t>，送到</a:t>
            </a:r>
            <a:r>
              <a:rPr lang="en-US" altLang="zh-CN" sz="1400" dirty="0"/>
              <a:t>Cube</a:t>
            </a:r>
            <a:r>
              <a:rPr lang="zh-CN" altLang="en-US" sz="1400" dirty="0"/>
              <a:t>单元之后进行乘法运算，并行执行，乘法执行完后进行累加，放进下面的累加器里。目前的</a:t>
            </a:r>
            <a:r>
              <a:rPr lang="en-US" altLang="zh-CN" sz="1400" dirty="0"/>
              <a:t>Cube</a:t>
            </a:r>
            <a:r>
              <a:rPr lang="zh-CN" altLang="en-US" sz="1400" dirty="0"/>
              <a:t>是</a:t>
            </a:r>
            <a:r>
              <a:rPr lang="en-US" altLang="zh-CN" sz="1400" dirty="0"/>
              <a:t>16×16×16</a:t>
            </a:r>
            <a:r>
              <a:rPr lang="zh-CN" altLang="en-US" sz="1400" dirty="0"/>
              <a:t>，而通常的矩阵乘是很大的，因此数据是一块一块往里面送的。每送完一块，结果都在累加器里，最后得到结果。</a:t>
            </a:r>
            <a:endParaRPr lang="en-US" altLang="zh-CN" sz="1400" dirty="0"/>
          </a:p>
          <a:p>
            <a:endParaRPr lang="en-US" altLang="zh-CN" sz="1400" dirty="0"/>
          </a:p>
          <a:p>
            <a:r>
              <a:rPr lang="en-US" altLang="zh-CN" sz="1400" dirty="0"/>
              <a:t>2</a:t>
            </a:r>
            <a:r>
              <a:rPr lang="zh-CN" altLang="en-US" sz="1400" dirty="0"/>
              <a:t>、向量单元（</a:t>
            </a:r>
            <a:r>
              <a:rPr lang="en-US" altLang="zh-CN" sz="1400" dirty="0"/>
              <a:t>Vector</a:t>
            </a:r>
            <a:r>
              <a:rPr lang="zh-CN" altLang="en-US" sz="1400" dirty="0"/>
              <a:t>）：对于非矩阵运算（如</a:t>
            </a:r>
            <a:r>
              <a:rPr lang="zh-CN" altLang="en-US" sz="1400" dirty="0">
                <a:latin typeface="Times New Roman" panose="02020603050405020304" pitchFamily="18" charset="0"/>
                <a:cs typeface="Times New Roman" panose="02020603050405020304" pitchFamily="18" charset="0"/>
              </a:rPr>
              <a:t>向量和标量，或双向量之间的计算</a:t>
            </a:r>
            <a:r>
              <a:rPr lang="zh-CN" altLang="en-US" sz="1400" dirty="0"/>
              <a:t>），这种情况往</a:t>
            </a:r>
            <a:r>
              <a:rPr lang="en-US" altLang="zh-CN" sz="1400" dirty="0"/>
              <a:t>Cube</a:t>
            </a:r>
            <a:r>
              <a:rPr lang="zh-CN" altLang="en-US" sz="1400" dirty="0"/>
              <a:t>里搬就不太合适了，因此使用</a:t>
            </a:r>
            <a:r>
              <a:rPr lang="en-US" altLang="zh-CN" sz="1400" dirty="0"/>
              <a:t>Vector Unit</a:t>
            </a:r>
            <a:r>
              <a:rPr lang="zh-CN" altLang="en-US" sz="1400" dirty="0"/>
              <a:t>。当然也可以算，但是会有冗余，很多单元就空出来了。我们是希望能把</a:t>
            </a:r>
            <a:r>
              <a:rPr lang="en-US" altLang="zh-CN" sz="1400" dirty="0"/>
              <a:t>cube</a:t>
            </a:r>
            <a:r>
              <a:rPr lang="zh-CN" altLang="en-US" sz="1400" dirty="0"/>
              <a:t>填满，利用率最高，而不是空着。</a:t>
            </a:r>
            <a:endParaRPr lang="en-US" altLang="zh-CN" sz="1400" dirty="0"/>
          </a:p>
          <a:p>
            <a:endParaRPr lang="en-US" altLang="zh-CN" sz="1400" dirty="0"/>
          </a:p>
          <a:p>
            <a:r>
              <a:rPr lang="en-US" altLang="zh-CN" sz="1400" dirty="0"/>
              <a:t>3</a:t>
            </a:r>
            <a:r>
              <a:rPr lang="zh-CN" altLang="en-US" sz="1400" dirty="0"/>
              <a:t>、标量单元（</a:t>
            </a:r>
            <a:r>
              <a:rPr lang="en-US" altLang="zh-CN" sz="1400" dirty="0"/>
              <a:t>Scalar</a:t>
            </a:r>
            <a:r>
              <a:rPr lang="zh-CN" altLang="en-US" sz="1400" dirty="0"/>
              <a:t>）：进行一些标量运算。我们学</a:t>
            </a:r>
            <a:r>
              <a:rPr lang="en-US" altLang="zh-CN" sz="1400" dirty="0"/>
              <a:t>C</a:t>
            </a:r>
            <a:r>
              <a:rPr lang="zh-CN" altLang="en-US" sz="1400" dirty="0"/>
              <a:t>语言都学过寻址（指针），通过一个指针把数据抓出来，寻址就是一个标量运算。</a:t>
            </a:r>
          </a:p>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20</a:t>
            </a:fld>
            <a:endParaRPr lang="zh-CN" altLang="en-US"/>
          </a:p>
        </p:txBody>
      </p:sp>
    </p:spTree>
    <p:extLst>
      <p:ext uri="{BB962C8B-B14F-4D97-AF65-F5344CB8AC3E}">
        <p14:creationId xmlns:p14="http://schemas.microsoft.com/office/powerpoint/2010/main" val="4104852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20000"/>
              </a:lnSpc>
              <a:buFont typeface="Arial" panose="020B0604020202020204" pitchFamily="34" charset="0"/>
              <a:buNone/>
            </a:pP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这边有一个概念：数据通路</a:t>
            </a:r>
            <a:r>
              <a:rPr lang="zh-CN" altLang="en-US" dirty="0">
                <a:solidFill>
                  <a:schemeClr val="tx2"/>
                </a:solidFill>
                <a:latin typeface="Times New Roman" panose="02020603050405020304" pitchFamily="18" charset="0"/>
                <a:cs typeface="Times New Roman" panose="02020603050405020304" pitchFamily="18" charset="0"/>
              </a:rPr>
              <a:t>，是指</a:t>
            </a:r>
            <a:r>
              <a:rPr lang="en-US" altLang="zh-CN" dirty="0">
                <a:solidFill>
                  <a:schemeClr val="tx2"/>
                </a:solidFill>
                <a:latin typeface="Times New Roman" panose="02020603050405020304" pitchFamily="18" charset="0"/>
                <a:cs typeface="Times New Roman" panose="02020603050405020304" pitchFamily="18" charset="0"/>
              </a:rPr>
              <a:t>AI Core</a:t>
            </a:r>
            <a:r>
              <a:rPr lang="zh-CN" altLang="en-US" dirty="0">
                <a:solidFill>
                  <a:schemeClr val="tx2"/>
                </a:solidFill>
                <a:latin typeface="Times New Roman" panose="02020603050405020304" pitchFamily="18" charset="0"/>
                <a:cs typeface="Times New Roman" panose="02020603050405020304" pitchFamily="18" charset="0"/>
              </a:rPr>
              <a:t>在完成一次计算任务时，数据在</a:t>
            </a:r>
            <a:r>
              <a:rPr lang="en-US" altLang="zh-CN" dirty="0">
                <a:solidFill>
                  <a:schemeClr val="tx2"/>
                </a:solidFill>
                <a:latin typeface="Times New Roman" panose="02020603050405020304" pitchFamily="18" charset="0"/>
                <a:cs typeface="Times New Roman" panose="02020603050405020304" pitchFamily="18" charset="0"/>
              </a:rPr>
              <a:t>AI Core</a:t>
            </a:r>
            <a:r>
              <a:rPr lang="zh-CN" altLang="en-US" dirty="0">
                <a:solidFill>
                  <a:schemeClr val="tx2"/>
                </a:solidFill>
                <a:latin typeface="Times New Roman" panose="02020603050405020304" pitchFamily="18" charset="0"/>
                <a:cs typeface="Times New Roman" panose="02020603050405020304" pitchFamily="18" charset="0"/>
              </a:rPr>
              <a:t>中的流通路径。</a:t>
            </a:r>
            <a:endParaRPr lang="en-US" altLang="zh-CN" dirty="0">
              <a:solidFill>
                <a:schemeClr val="tx2"/>
              </a:solidFill>
              <a:latin typeface="Times New Roman" panose="02020603050405020304" pitchFamily="18" charset="0"/>
              <a:cs typeface="Times New Roman" panose="02020603050405020304" pitchFamily="18" charset="0"/>
            </a:endParaRPr>
          </a:p>
          <a:p>
            <a:pPr marL="0" indent="0">
              <a:lnSpc>
                <a:spcPct val="120000"/>
              </a:lnSpc>
              <a:buFont typeface="Arial" panose="020B0604020202020204" pitchFamily="34" charset="0"/>
              <a:buNone/>
            </a:pPr>
            <a:endParaRPr lang="en-US" altLang="zh-CN" dirty="0">
              <a:solidFill>
                <a:schemeClr val="tx2"/>
              </a:solidFill>
              <a:latin typeface="Times New Roman" panose="02020603050405020304" pitchFamily="18" charset="0"/>
              <a:cs typeface="Times New Roman" panose="02020603050405020304" pitchFamily="18" charset="0"/>
            </a:endParaRPr>
          </a:p>
          <a:p>
            <a:pPr marL="0" indent="0">
              <a:lnSpc>
                <a:spcPct val="120000"/>
              </a:lnSpc>
              <a:buFont typeface="Arial" panose="020B0604020202020204" pitchFamily="34" charset="0"/>
              <a:buNone/>
            </a:pPr>
            <a:r>
              <a:rPr lang="zh-CN" altLang="en-US" dirty="0">
                <a:solidFill>
                  <a:schemeClr val="tx2"/>
                </a:solidFill>
                <a:latin typeface="Times New Roman" panose="02020603050405020304" pitchFamily="18" charset="0"/>
                <a:cs typeface="Times New Roman" panose="02020603050405020304" pitchFamily="18" charset="0"/>
              </a:rPr>
              <a:t>达芬奇架构数据通路的特点是多进单出，主要是考虑到神经网络在计算过程中，输入的数据种类繁多并且数量巨大，可以通过并行输入的方式来提高数据流入的效率。</a:t>
            </a:r>
            <a:endParaRPr lang="en-US" altLang="zh-CN" dirty="0">
              <a:solidFill>
                <a:schemeClr val="tx2"/>
              </a:solidFill>
              <a:latin typeface="Times New Roman" panose="02020603050405020304" pitchFamily="18" charset="0"/>
              <a:cs typeface="Times New Roman" panose="02020603050405020304" pitchFamily="18" charset="0"/>
            </a:endParaRPr>
          </a:p>
          <a:p>
            <a:pPr marL="0" indent="0">
              <a:lnSpc>
                <a:spcPct val="120000"/>
              </a:lnSpc>
              <a:buFont typeface="Arial" panose="020B0604020202020204" pitchFamily="34" charset="0"/>
              <a:buNone/>
            </a:pPr>
            <a:endParaRPr lang="en-US" altLang="zh-CN" dirty="0">
              <a:solidFill>
                <a:schemeClr val="tx2"/>
              </a:solidFill>
              <a:latin typeface="Times New Roman" panose="02020603050405020304" pitchFamily="18" charset="0"/>
              <a:cs typeface="Times New Roman" panose="02020603050405020304" pitchFamily="18" charset="0"/>
            </a:endParaRPr>
          </a:p>
          <a:p>
            <a:pPr marL="0" indent="0">
              <a:lnSpc>
                <a:spcPct val="120000"/>
              </a:lnSpc>
              <a:buFont typeface="Arial" panose="020B0604020202020204" pitchFamily="34" charset="0"/>
              <a:buNone/>
            </a:pPr>
            <a:r>
              <a:rPr lang="zh-CN" altLang="en-US" dirty="0">
                <a:solidFill>
                  <a:schemeClr val="tx2"/>
                </a:solidFill>
                <a:latin typeface="Times New Roman" panose="02020603050405020304" pitchFamily="18" charset="0"/>
                <a:cs typeface="Times New Roman" panose="02020603050405020304" pitchFamily="18" charset="0"/>
              </a:rPr>
              <a:t>与此相反，将多种输入数据处理完成后往往只生成输出特征矩阵，数据种类相对单一，单输出的数据通路，可以节约芯片硬件资源。</a:t>
            </a:r>
            <a:endParaRPr lang="en-US" altLang="zh-CN" dirty="0">
              <a:solidFill>
                <a:schemeClr val="tx2"/>
              </a:solidFill>
              <a:latin typeface="Times New Roman" panose="02020603050405020304" pitchFamily="18" charset="0"/>
              <a:cs typeface="Times New Roman" panose="02020603050405020304" pitchFamily="18" charset="0"/>
            </a:endParaRPr>
          </a:p>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21</a:t>
            </a:fld>
            <a:endParaRPr lang="zh-CN" altLang="en-US"/>
          </a:p>
        </p:txBody>
      </p:sp>
    </p:spTree>
    <p:extLst>
      <p:ext uri="{BB962C8B-B14F-4D97-AF65-F5344CB8AC3E}">
        <p14:creationId xmlns:p14="http://schemas.microsoft.com/office/powerpoint/2010/main" val="68940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22</a:t>
            </a:fld>
            <a:endParaRPr lang="zh-CN" altLang="en-US"/>
          </a:p>
        </p:txBody>
      </p:sp>
    </p:spTree>
    <p:extLst>
      <p:ext uri="{BB962C8B-B14F-4D97-AF65-F5344CB8AC3E}">
        <p14:creationId xmlns:p14="http://schemas.microsoft.com/office/powerpoint/2010/main" val="962529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23</a:t>
            </a:fld>
            <a:endParaRPr lang="zh-CN" altLang="en-US"/>
          </a:p>
        </p:txBody>
      </p:sp>
    </p:spTree>
    <p:extLst>
      <p:ext uri="{BB962C8B-B14F-4D97-AF65-F5344CB8AC3E}">
        <p14:creationId xmlns:p14="http://schemas.microsoft.com/office/powerpoint/2010/main" val="2418769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24</a:t>
            </a:fld>
            <a:endParaRPr lang="zh-CN" altLang="en-US"/>
          </a:p>
        </p:txBody>
      </p:sp>
    </p:spTree>
    <p:extLst>
      <p:ext uri="{BB962C8B-B14F-4D97-AF65-F5344CB8AC3E}">
        <p14:creationId xmlns:p14="http://schemas.microsoft.com/office/powerpoint/2010/main" val="1494702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接下来我用在另外一门课程智能计算系统中，使用</a:t>
            </a:r>
            <a:r>
              <a:rPr lang="zh-CN" altLang="en-US" sz="1200" dirty="0">
                <a:gradFill>
                  <a:gsLst>
                    <a:gs pos="100000">
                      <a:schemeClr val="accent4"/>
                    </a:gs>
                    <a:gs pos="23000">
                      <a:schemeClr val="accent1">
                        <a:alpha val="95000"/>
                      </a:schemeClr>
                    </a:gs>
                  </a:gsLst>
                  <a:lin ang="2700000" scaled="1"/>
                </a:gradFill>
                <a:latin typeface="+mj-lt"/>
                <a:ea typeface="+mj-ea"/>
              </a:rPr>
              <a:t>中科海光</a:t>
            </a:r>
            <a:r>
              <a:rPr lang="en-US" altLang="zh-CN" sz="1200" dirty="0" err="1">
                <a:gradFill>
                  <a:gsLst>
                    <a:gs pos="100000">
                      <a:schemeClr val="accent4"/>
                    </a:gs>
                    <a:gs pos="23000">
                      <a:schemeClr val="accent1">
                        <a:alpha val="95000"/>
                      </a:schemeClr>
                    </a:gs>
                  </a:gsLst>
                  <a:lin ang="2700000" scaled="1"/>
                </a:gradFill>
                <a:latin typeface="+mj-lt"/>
                <a:ea typeface="+mj-ea"/>
              </a:rPr>
              <a:t>Hygon</a:t>
            </a:r>
            <a:r>
              <a:rPr lang="en-US" altLang="zh-CN" sz="1200" dirty="0">
                <a:gradFill>
                  <a:gsLst>
                    <a:gs pos="100000">
                      <a:schemeClr val="accent4"/>
                    </a:gs>
                    <a:gs pos="23000">
                      <a:schemeClr val="accent1">
                        <a:alpha val="95000"/>
                      </a:schemeClr>
                    </a:gs>
                  </a:gsLst>
                  <a:lin ang="2700000" scaled="1"/>
                </a:gradFill>
                <a:latin typeface="+mj-lt"/>
                <a:ea typeface="+mj-ea"/>
              </a:rPr>
              <a:t> CPU</a:t>
            </a:r>
            <a:r>
              <a:rPr lang="zh-CN" altLang="en-US" sz="1200" dirty="0">
                <a:gradFill>
                  <a:gsLst>
                    <a:gs pos="100000">
                      <a:schemeClr val="accent4"/>
                    </a:gs>
                    <a:gs pos="23000">
                      <a:schemeClr val="accent1">
                        <a:alpha val="95000"/>
                      </a:schemeClr>
                    </a:gs>
                  </a:gsLst>
                  <a:lin ang="2700000" scaled="1"/>
                </a:gradFill>
                <a:latin typeface="+mj-lt"/>
                <a:ea typeface="+mj-ea"/>
              </a:rPr>
              <a:t>和寒武纪</a:t>
            </a:r>
            <a:r>
              <a:rPr lang="en-US" altLang="zh-CN" sz="1200" dirty="0">
                <a:gradFill>
                  <a:gsLst>
                    <a:gs pos="100000">
                      <a:schemeClr val="accent4"/>
                    </a:gs>
                    <a:gs pos="23000">
                      <a:schemeClr val="accent1">
                        <a:alpha val="95000"/>
                      </a:schemeClr>
                    </a:gs>
                  </a:gsLst>
                  <a:lin ang="2700000" scaled="1"/>
                </a:gradFill>
                <a:latin typeface="+mj-lt"/>
                <a:ea typeface="+mj-ea"/>
              </a:rPr>
              <a:t>MLU</a:t>
            </a:r>
            <a:r>
              <a:rPr lang="zh-CN" altLang="en-US" sz="1200" dirty="0">
                <a:gradFill>
                  <a:gsLst>
                    <a:gs pos="100000">
                      <a:schemeClr val="accent4"/>
                    </a:gs>
                    <a:gs pos="23000">
                      <a:schemeClr val="accent1">
                        <a:alpha val="95000"/>
                      </a:schemeClr>
                    </a:gs>
                  </a:gsLst>
                  <a:lin ang="2700000" scaled="1"/>
                </a:gradFill>
                <a:latin typeface="+mj-lt"/>
                <a:ea typeface="+mj-ea"/>
              </a:rPr>
              <a:t>加速卡，进行图像实时风格迁移的例子，展示一下</a:t>
            </a:r>
            <a:r>
              <a:rPr lang="en-US" altLang="zh-CN" sz="1200" dirty="0">
                <a:gradFill>
                  <a:gsLst>
                    <a:gs pos="100000">
                      <a:schemeClr val="accent4"/>
                    </a:gs>
                    <a:gs pos="23000">
                      <a:schemeClr val="accent1">
                        <a:alpha val="95000"/>
                      </a:schemeClr>
                    </a:gs>
                  </a:gsLst>
                  <a:lin ang="2700000" scaled="1"/>
                </a:gradFill>
                <a:latin typeface="+mj-lt"/>
                <a:ea typeface="+mj-ea"/>
              </a:rPr>
              <a:t>AI</a:t>
            </a:r>
            <a:r>
              <a:rPr lang="zh-CN" altLang="en-US" sz="1200" dirty="0">
                <a:gradFill>
                  <a:gsLst>
                    <a:gs pos="100000">
                      <a:schemeClr val="accent4"/>
                    </a:gs>
                    <a:gs pos="23000">
                      <a:schemeClr val="accent1">
                        <a:alpha val="95000"/>
                      </a:schemeClr>
                    </a:gs>
                  </a:gsLst>
                  <a:lin ang="2700000" scaled="1"/>
                </a:gradFill>
                <a:latin typeface="+mj-lt"/>
                <a:ea typeface="+mj-ea"/>
              </a:rPr>
              <a:t>芯片的效果。</a:t>
            </a:r>
            <a:endParaRPr lang="en-US" altLang="zh-CN" dirty="0"/>
          </a:p>
          <a:p>
            <a:endParaRPr lang="en-US" altLang="zh-CN" dirty="0"/>
          </a:p>
          <a:p>
            <a:r>
              <a:rPr lang="zh-CN" altLang="en-US" dirty="0"/>
              <a:t>本来是想用华为</a:t>
            </a:r>
            <a:r>
              <a:rPr lang="zh-CN" altLang="en-US" sz="1200" dirty="0">
                <a:gradFill>
                  <a:gsLst>
                    <a:gs pos="100000">
                      <a:schemeClr val="accent4"/>
                    </a:gs>
                    <a:gs pos="23000">
                      <a:schemeClr val="accent1">
                        <a:alpha val="95000"/>
                      </a:schemeClr>
                    </a:gs>
                  </a:gsLst>
                  <a:lin ang="2700000" scaled="1"/>
                </a:gradFill>
                <a:latin typeface="+mj-lt"/>
                <a:ea typeface="+mj-ea"/>
              </a:rPr>
              <a:t>昇腾</a:t>
            </a:r>
            <a:r>
              <a:rPr lang="zh-CN" altLang="en-US" dirty="0"/>
              <a:t>推理板给大家看一下</a:t>
            </a:r>
            <a:r>
              <a:rPr lang="zh-CN" altLang="en-US" sz="1200" dirty="0">
                <a:gradFill>
                  <a:gsLst>
                    <a:gs pos="100000">
                      <a:schemeClr val="accent4"/>
                    </a:gs>
                    <a:gs pos="23000">
                      <a:schemeClr val="accent1">
                        <a:alpha val="95000"/>
                      </a:schemeClr>
                    </a:gs>
                  </a:gsLst>
                  <a:lin ang="2700000" scaled="1"/>
                </a:gradFill>
                <a:latin typeface="+mj-lt"/>
                <a:ea typeface="+mj-ea"/>
              </a:rPr>
              <a:t>昇腾的效果，但是事与愿违，因为疫情和其他原因，没能拿到推理板，就给大家看一下寒武纪的效果。</a:t>
            </a:r>
            <a:endParaRPr lang="en-US" altLang="zh-CN" dirty="0"/>
          </a:p>
          <a:p>
            <a:endParaRPr lang="en-US" altLang="zh-CN" dirty="0"/>
          </a:p>
          <a:p>
            <a:r>
              <a:rPr lang="zh-CN" altLang="en-US" dirty="0"/>
              <a:t>服务器有</a:t>
            </a:r>
            <a:r>
              <a:rPr lang="en-US" altLang="zh-CN" dirty="0"/>
              <a:t>128</a:t>
            </a:r>
            <a:r>
              <a:rPr lang="zh-CN" altLang="en-US" dirty="0"/>
              <a:t>块海光</a:t>
            </a:r>
            <a:r>
              <a:rPr lang="en-US" altLang="zh-CN" dirty="0"/>
              <a:t>C86 7185</a:t>
            </a:r>
            <a:r>
              <a:rPr lang="zh-CN" altLang="en-US" dirty="0"/>
              <a:t>、四块</a:t>
            </a:r>
            <a:r>
              <a:rPr lang="en-US" altLang="zh-CN" dirty="0"/>
              <a:t>MLU270 V4</a:t>
            </a:r>
          </a:p>
          <a:p>
            <a:r>
              <a:rPr lang="zh-CN" altLang="en-US" dirty="0"/>
              <a:t>这块海光</a:t>
            </a:r>
            <a:r>
              <a:rPr lang="en-US" altLang="zh-CN" dirty="0"/>
              <a:t>CPU</a:t>
            </a:r>
            <a:r>
              <a:rPr lang="zh-CN" altLang="en-US" dirty="0"/>
              <a:t>采用</a:t>
            </a:r>
            <a:r>
              <a:rPr lang="en-US" altLang="zh-CN" dirty="0"/>
              <a:t>AMD</a:t>
            </a:r>
            <a:r>
              <a:rPr lang="zh-CN" altLang="en-US" dirty="0"/>
              <a:t>授权的</a:t>
            </a:r>
            <a:r>
              <a:rPr lang="en-US" altLang="zh-CN" dirty="0"/>
              <a:t>Zen</a:t>
            </a:r>
            <a:r>
              <a:rPr lang="zh-CN" altLang="en-US" dirty="0"/>
              <a:t>架构，</a:t>
            </a:r>
            <a:r>
              <a:rPr lang="en-US" altLang="zh-CN" dirty="0"/>
              <a:t>32</a:t>
            </a:r>
            <a:r>
              <a:rPr lang="zh-CN" altLang="en-US" dirty="0"/>
              <a:t>核 </a:t>
            </a:r>
            <a:r>
              <a:rPr lang="en-US" altLang="zh-CN" dirty="0"/>
              <a:t>128</a:t>
            </a:r>
            <a:r>
              <a:rPr lang="zh-CN" altLang="en-US" dirty="0"/>
              <a:t>线程。</a:t>
            </a:r>
            <a:endParaRPr lang="en-US" altLang="zh-CN" dirty="0"/>
          </a:p>
          <a:p>
            <a:r>
              <a:rPr lang="zh-CN" altLang="en-US" dirty="0"/>
              <a:t>然而</a:t>
            </a:r>
            <a:r>
              <a:rPr lang="en-US" altLang="zh-CN" sz="1200" dirty="0">
                <a:gradFill>
                  <a:gsLst>
                    <a:gs pos="100000">
                      <a:schemeClr val="accent4"/>
                    </a:gs>
                    <a:gs pos="23000">
                      <a:schemeClr val="accent1">
                        <a:alpha val="95000"/>
                      </a:schemeClr>
                    </a:gs>
                  </a:gsLst>
                  <a:lin ang="2700000" scaled="1"/>
                </a:gradFill>
                <a:latin typeface="+mj-lt"/>
                <a:ea typeface="+mj-ea"/>
              </a:rPr>
              <a:t>MLU</a:t>
            </a:r>
            <a:r>
              <a:rPr lang="zh-CN" altLang="en-US" sz="1200" dirty="0">
                <a:gradFill>
                  <a:gsLst>
                    <a:gs pos="100000">
                      <a:schemeClr val="accent4"/>
                    </a:gs>
                    <a:gs pos="23000">
                      <a:schemeClr val="accent1">
                        <a:alpha val="95000"/>
                      </a:schemeClr>
                    </a:gs>
                  </a:gsLst>
                  <a:lin ang="2700000" scaled="1"/>
                </a:gradFill>
                <a:latin typeface="+mj-lt"/>
                <a:ea typeface="+mj-ea"/>
              </a:rPr>
              <a:t>加速卡</a:t>
            </a:r>
            <a:r>
              <a:rPr lang="zh-CN" altLang="en-US" dirty="0"/>
              <a:t>使用核心是</a:t>
            </a:r>
            <a:r>
              <a:rPr lang="zh-CN" altLang="en-US" sz="1200" dirty="0">
                <a:gradFill>
                  <a:gsLst>
                    <a:gs pos="100000">
                      <a:schemeClr val="accent4"/>
                    </a:gs>
                    <a:gs pos="23000">
                      <a:schemeClr val="accent1">
                        <a:alpha val="95000"/>
                      </a:schemeClr>
                    </a:gs>
                  </a:gsLst>
                  <a:lin ang="2700000" scaled="1"/>
                </a:gradFill>
                <a:latin typeface="+mj-lt"/>
                <a:ea typeface="+mj-ea"/>
              </a:rPr>
              <a:t>寒武纪 思元</a:t>
            </a:r>
            <a:r>
              <a:rPr lang="en-US" altLang="zh-CN" sz="1200" dirty="0">
                <a:gradFill>
                  <a:gsLst>
                    <a:gs pos="100000">
                      <a:schemeClr val="accent4"/>
                    </a:gs>
                    <a:gs pos="23000">
                      <a:schemeClr val="accent1">
                        <a:alpha val="95000"/>
                      </a:schemeClr>
                    </a:gs>
                  </a:gsLst>
                  <a:lin ang="2700000" scaled="1"/>
                </a:gradFill>
                <a:latin typeface="+mj-lt"/>
                <a:ea typeface="+mj-ea"/>
              </a:rPr>
              <a:t>270</a:t>
            </a:r>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25</a:t>
            </a:fld>
            <a:endParaRPr lang="zh-CN" altLang="en-US"/>
          </a:p>
        </p:txBody>
      </p:sp>
    </p:spTree>
    <p:extLst>
      <p:ext uri="{BB962C8B-B14F-4D97-AF65-F5344CB8AC3E}">
        <p14:creationId xmlns:p14="http://schemas.microsoft.com/office/powerpoint/2010/main" val="3685446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最后我们看一下</a:t>
            </a:r>
            <a:r>
              <a:rPr lang="en-US" altLang="zh-CN" dirty="0"/>
              <a:t>AI</a:t>
            </a:r>
            <a:r>
              <a:rPr lang="zh-CN" altLang="en-US" dirty="0"/>
              <a:t>芯片的前沿进展</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26</a:t>
            </a:fld>
            <a:endParaRPr lang="zh-CN" altLang="en-US" dirty="0"/>
          </a:p>
        </p:txBody>
      </p:sp>
    </p:spTree>
    <p:extLst>
      <p:ext uri="{BB962C8B-B14F-4D97-AF65-F5344CB8AC3E}">
        <p14:creationId xmlns:p14="http://schemas.microsoft.com/office/powerpoint/2010/main" val="106700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zh-CN" altLang="en-US" b="0" i="0" dirty="0">
                <a:solidFill>
                  <a:srgbClr val="121212"/>
                </a:solidFill>
                <a:effectLst/>
                <a:latin typeface="-apple-system"/>
              </a:rPr>
              <a:t>有人说，真正的人工智能芯片，未来发展的方向是</a:t>
            </a:r>
            <a:r>
              <a:rPr lang="zh-CN" altLang="en-US" b="0" i="0" u="none" strike="noStrike" dirty="0">
                <a:solidFill>
                  <a:srgbClr val="175199"/>
                </a:solidFill>
                <a:effectLst/>
                <a:latin typeface="-apple-system"/>
                <a:hlinkClick r:id="rId3"/>
              </a:rPr>
              <a:t>类脑芯片</a:t>
            </a:r>
            <a:r>
              <a:rPr lang="zh-CN" altLang="en-US" b="0" i="0" u="none" strike="noStrike" dirty="0">
                <a:solidFill>
                  <a:srgbClr val="175199"/>
                </a:solidFill>
                <a:effectLst/>
                <a:latin typeface="-apple-system"/>
              </a:rPr>
              <a:t>。</a:t>
            </a:r>
            <a:r>
              <a:rPr lang="zh-CN" altLang="en-US" b="0" i="0" dirty="0">
                <a:solidFill>
                  <a:srgbClr val="121212"/>
                </a:solidFill>
                <a:effectLst/>
                <a:latin typeface="-apple-system"/>
              </a:rPr>
              <a:t>类脑芯片直接基于神经形态架构设计，用于模拟人脑功能进行感知方式、行为方式和思维方式的计算。但是研发难度巨大。</a:t>
            </a: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altLang="zh-CN" sz="1200"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altLang="zh-CN" b="0" i="0" dirty="0">
                <a:solidFill>
                  <a:srgbClr val="646464"/>
                </a:solidFill>
                <a:effectLst/>
                <a:latin typeface="Microsoft YaHei" panose="020B0503020204020204" pitchFamily="34" charset="-122"/>
                <a:ea typeface="Microsoft YaHei" panose="020B0503020204020204" pitchFamily="34" charset="-122"/>
              </a:rPr>
              <a:t>2011</a:t>
            </a:r>
            <a:r>
              <a:rPr lang="zh-CN" altLang="en-US" b="0" i="0" dirty="0">
                <a:solidFill>
                  <a:srgbClr val="646464"/>
                </a:solidFill>
                <a:effectLst/>
                <a:latin typeface="Microsoft YaHei" panose="020B0503020204020204" pitchFamily="34" charset="-122"/>
                <a:ea typeface="Microsoft YaHei" panose="020B0503020204020204" pitchFamily="34" charset="-122"/>
              </a:rPr>
              <a:t>年</a:t>
            </a:r>
            <a:r>
              <a:rPr lang="en-US" altLang="zh-CN" b="0" i="0" dirty="0">
                <a:solidFill>
                  <a:srgbClr val="646464"/>
                </a:solidFill>
                <a:effectLst/>
                <a:latin typeface="Microsoft YaHei" panose="020B0503020204020204" pitchFamily="34" charset="-122"/>
                <a:ea typeface="Microsoft YaHei" panose="020B0503020204020204" pitchFamily="34" charset="-122"/>
              </a:rPr>
              <a:t>8</a:t>
            </a:r>
            <a:r>
              <a:rPr lang="zh-CN" altLang="en-US" b="0" i="0" dirty="0">
                <a:solidFill>
                  <a:srgbClr val="646464"/>
                </a:solidFill>
                <a:effectLst/>
                <a:latin typeface="Microsoft YaHei" panose="020B0503020204020204" pitchFamily="34" charset="-122"/>
                <a:ea typeface="Microsoft YaHei" panose="020B0503020204020204" pitchFamily="34" charset="-122"/>
              </a:rPr>
              <a:t>月，</a:t>
            </a:r>
            <a:r>
              <a:rPr lang="en-US" altLang="zh-CN" b="0" i="0" dirty="0">
                <a:solidFill>
                  <a:srgbClr val="646464"/>
                </a:solidFill>
                <a:effectLst/>
                <a:latin typeface="Microsoft YaHei" panose="020B0503020204020204" pitchFamily="34" charset="-122"/>
                <a:ea typeface="Microsoft YaHei" panose="020B0503020204020204" pitchFamily="34" charset="-122"/>
              </a:rPr>
              <a:t>IBM</a:t>
            </a:r>
            <a:r>
              <a:rPr lang="zh-CN" altLang="en-US" b="0" i="0" dirty="0">
                <a:solidFill>
                  <a:srgbClr val="646464"/>
                </a:solidFill>
                <a:effectLst/>
                <a:latin typeface="Microsoft YaHei" panose="020B0503020204020204" pitchFamily="34" charset="-122"/>
                <a:ea typeface="Microsoft YaHei" panose="020B0503020204020204" pitchFamily="34" charset="-122"/>
              </a:rPr>
              <a:t>率先在类脑芯片上取得进展，他们在模拟人脑大脑结构基础上，研发出两个具有感知、认知功能的硅芯片原型。但因技术上的限制，</a:t>
            </a:r>
            <a:r>
              <a:rPr lang="en-US" altLang="zh-CN" b="0" i="0" dirty="0">
                <a:solidFill>
                  <a:srgbClr val="646464"/>
                </a:solidFill>
                <a:effectLst/>
                <a:latin typeface="Microsoft YaHei" panose="020B0503020204020204" pitchFamily="34" charset="-122"/>
                <a:ea typeface="Microsoft YaHei" panose="020B0503020204020204" pitchFamily="34" charset="-122"/>
              </a:rPr>
              <a:t>IBM</a:t>
            </a:r>
            <a:r>
              <a:rPr lang="zh-CN" altLang="en-US" b="0" i="0" dirty="0">
                <a:solidFill>
                  <a:srgbClr val="646464"/>
                </a:solidFill>
                <a:effectLst/>
                <a:latin typeface="Microsoft YaHei" panose="020B0503020204020204" pitchFamily="34" charset="-122"/>
                <a:ea typeface="Microsoft YaHei" panose="020B0503020204020204" pitchFamily="34" charset="-122"/>
              </a:rPr>
              <a:t>戏称第一代</a:t>
            </a:r>
            <a:r>
              <a:rPr lang="en-US" altLang="zh-CN" b="0" i="0" dirty="0" err="1">
                <a:solidFill>
                  <a:srgbClr val="646464"/>
                </a:solidFill>
                <a:effectLst/>
                <a:latin typeface="Microsoft YaHei" panose="020B0503020204020204" pitchFamily="34" charset="-122"/>
                <a:ea typeface="Microsoft YaHei" panose="020B0503020204020204" pitchFamily="34" charset="-122"/>
              </a:rPr>
              <a:t>TrueNorth</a:t>
            </a:r>
            <a:r>
              <a:rPr lang="zh-CN" altLang="en-US" b="0" i="0" dirty="0">
                <a:solidFill>
                  <a:srgbClr val="646464"/>
                </a:solidFill>
                <a:effectLst/>
                <a:latin typeface="Microsoft YaHei" panose="020B0503020204020204" pitchFamily="34" charset="-122"/>
                <a:ea typeface="Microsoft YaHei" panose="020B0503020204020204" pitchFamily="34" charset="-122"/>
              </a:rPr>
              <a:t>为“虫脑”。</a:t>
            </a:r>
            <a:r>
              <a:rPr lang="en-US" altLang="zh-CN" b="0" i="0" dirty="0">
                <a:solidFill>
                  <a:srgbClr val="646464"/>
                </a:solidFill>
                <a:effectLst/>
                <a:latin typeface="Microsoft YaHei" panose="020B0503020204020204" pitchFamily="34" charset="-122"/>
                <a:ea typeface="Microsoft YaHei" panose="020B0503020204020204" pitchFamily="34" charset="-122"/>
              </a:rPr>
              <a:t>2014</a:t>
            </a:r>
            <a:r>
              <a:rPr lang="zh-CN" altLang="en-US" b="0" i="0" dirty="0">
                <a:solidFill>
                  <a:srgbClr val="646464"/>
                </a:solidFill>
                <a:effectLst/>
                <a:latin typeface="Microsoft YaHei" panose="020B0503020204020204" pitchFamily="34" charset="-122"/>
                <a:ea typeface="Microsoft YaHei" panose="020B0503020204020204" pitchFamily="34" charset="-122"/>
              </a:rPr>
              <a:t>年</a:t>
            </a:r>
            <a:r>
              <a:rPr lang="en-US" altLang="zh-CN" b="0" i="0" dirty="0" err="1">
                <a:solidFill>
                  <a:srgbClr val="646464"/>
                </a:solidFill>
                <a:effectLst/>
                <a:latin typeface="Microsoft YaHei" panose="020B0503020204020204" pitchFamily="34" charset="-122"/>
                <a:ea typeface="Microsoft YaHei" panose="020B0503020204020204" pitchFamily="34" charset="-122"/>
              </a:rPr>
              <a:t>TrueNorth</a:t>
            </a:r>
            <a:r>
              <a:rPr lang="zh-CN" altLang="en-US" b="0" i="0" dirty="0">
                <a:solidFill>
                  <a:srgbClr val="646464"/>
                </a:solidFill>
                <a:effectLst/>
                <a:latin typeface="Microsoft YaHei" panose="020B0503020204020204" pitchFamily="34" charset="-122"/>
                <a:ea typeface="Microsoft YaHei" panose="020B0503020204020204" pitchFamily="34" charset="-122"/>
              </a:rPr>
              <a:t>第二代诞生，，其性能相比于第一代有了不少提升。</a:t>
            </a:r>
            <a:r>
              <a:rPr lang="en-US" altLang="zh-CN" b="0" i="0" dirty="0">
                <a:solidFill>
                  <a:srgbClr val="646464"/>
                </a:solidFill>
                <a:effectLst/>
                <a:latin typeface="Microsoft YaHei" panose="020B0503020204020204" pitchFamily="34" charset="-122"/>
                <a:ea typeface="Microsoft YaHei" panose="020B0503020204020204" pitchFamily="34" charset="-122"/>
              </a:rPr>
              <a:t>IBM</a:t>
            </a:r>
            <a:r>
              <a:rPr lang="zh-CN" altLang="en-US" b="0" i="0" dirty="0">
                <a:solidFill>
                  <a:srgbClr val="646464"/>
                </a:solidFill>
                <a:effectLst/>
                <a:latin typeface="Microsoft YaHei" panose="020B0503020204020204" pitchFamily="34" charset="-122"/>
                <a:ea typeface="Microsoft YaHei" panose="020B0503020204020204" pitchFamily="34" charset="-122"/>
              </a:rPr>
              <a:t>称如果 </a:t>
            </a:r>
            <a:r>
              <a:rPr lang="en-US" altLang="zh-CN" b="0" i="0" dirty="0">
                <a:solidFill>
                  <a:srgbClr val="646464"/>
                </a:solidFill>
                <a:effectLst/>
                <a:latin typeface="Microsoft YaHei" panose="020B0503020204020204" pitchFamily="34" charset="-122"/>
                <a:ea typeface="Microsoft YaHei" panose="020B0503020204020204" pitchFamily="34" charset="-122"/>
              </a:rPr>
              <a:t>48 </a:t>
            </a:r>
            <a:r>
              <a:rPr lang="zh-CN" altLang="en-US" b="0" i="0" dirty="0">
                <a:solidFill>
                  <a:srgbClr val="646464"/>
                </a:solidFill>
                <a:effectLst/>
                <a:latin typeface="Microsoft YaHei" panose="020B0503020204020204" pitchFamily="34" charset="-122"/>
                <a:ea typeface="Microsoft YaHei" panose="020B0503020204020204" pitchFamily="34" charset="-122"/>
              </a:rPr>
              <a:t>颗</a:t>
            </a:r>
            <a:r>
              <a:rPr lang="en-US" altLang="zh-CN" b="0" i="0" dirty="0" err="1">
                <a:solidFill>
                  <a:srgbClr val="646464"/>
                </a:solidFill>
                <a:effectLst/>
                <a:latin typeface="Microsoft YaHei" panose="020B0503020204020204" pitchFamily="34" charset="-122"/>
                <a:ea typeface="Microsoft YaHei" panose="020B0503020204020204" pitchFamily="34" charset="-122"/>
              </a:rPr>
              <a:t>TrueNorth</a:t>
            </a:r>
            <a:r>
              <a:rPr lang="zh-CN" altLang="en-US" b="0" i="0" dirty="0">
                <a:solidFill>
                  <a:srgbClr val="646464"/>
                </a:solidFill>
                <a:effectLst/>
                <a:latin typeface="Microsoft YaHei" panose="020B0503020204020204" pitchFamily="34" charset="-122"/>
                <a:ea typeface="Microsoft YaHei" panose="020B0503020204020204" pitchFamily="34" charset="-122"/>
              </a:rPr>
              <a:t>芯片组建起具有 </a:t>
            </a:r>
            <a:r>
              <a:rPr lang="en-US" altLang="zh-CN" b="0" i="0" dirty="0">
                <a:solidFill>
                  <a:srgbClr val="646464"/>
                </a:solidFill>
                <a:effectLst/>
                <a:latin typeface="Microsoft YaHei" panose="020B0503020204020204" pitchFamily="34" charset="-122"/>
                <a:ea typeface="Microsoft YaHei" panose="020B0503020204020204" pitchFamily="34" charset="-122"/>
              </a:rPr>
              <a:t>4800 </a:t>
            </a:r>
            <a:r>
              <a:rPr lang="zh-CN" altLang="en-US" b="0" i="0" dirty="0">
                <a:solidFill>
                  <a:srgbClr val="646464"/>
                </a:solidFill>
                <a:effectLst/>
                <a:latin typeface="Microsoft YaHei" panose="020B0503020204020204" pitchFamily="34" charset="-122"/>
                <a:ea typeface="Microsoft YaHei" panose="020B0503020204020204" pitchFamily="34" charset="-122"/>
              </a:rPr>
              <a:t>万个神经元的网络，那这</a:t>
            </a:r>
            <a:r>
              <a:rPr lang="en-US" altLang="zh-CN" b="0" i="0" dirty="0">
                <a:solidFill>
                  <a:srgbClr val="646464"/>
                </a:solidFill>
                <a:effectLst/>
                <a:latin typeface="Microsoft YaHei" panose="020B0503020204020204" pitchFamily="34" charset="-122"/>
                <a:ea typeface="Microsoft YaHei" panose="020B0503020204020204" pitchFamily="34" charset="-122"/>
              </a:rPr>
              <a:t>48</a:t>
            </a:r>
            <a:r>
              <a:rPr lang="zh-CN" altLang="en-US" b="0" i="0" dirty="0">
                <a:solidFill>
                  <a:srgbClr val="646464"/>
                </a:solidFill>
                <a:effectLst/>
                <a:latin typeface="Microsoft YaHei" panose="020B0503020204020204" pitchFamily="34" charset="-122"/>
                <a:ea typeface="Microsoft YaHei" panose="020B0503020204020204" pitchFamily="34" charset="-122"/>
              </a:rPr>
              <a:t>颗芯片带来的智力水平将相似于普通老鼠。但从</a:t>
            </a:r>
            <a:r>
              <a:rPr lang="en-US" altLang="zh-CN" b="0" i="0" dirty="0">
                <a:solidFill>
                  <a:srgbClr val="646464"/>
                </a:solidFill>
                <a:effectLst/>
                <a:latin typeface="Microsoft YaHei" panose="020B0503020204020204" pitchFamily="34" charset="-122"/>
                <a:ea typeface="Microsoft YaHei" panose="020B0503020204020204" pitchFamily="34" charset="-122"/>
              </a:rPr>
              <a:t>2014</a:t>
            </a:r>
            <a:r>
              <a:rPr lang="zh-CN" altLang="en-US" b="0" i="0" dirty="0">
                <a:solidFill>
                  <a:srgbClr val="646464"/>
                </a:solidFill>
                <a:effectLst/>
                <a:latin typeface="Microsoft YaHei" panose="020B0503020204020204" pitchFamily="34" charset="-122"/>
                <a:ea typeface="Microsoft YaHei" panose="020B0503020204020204" pitchFamily="34" charset="-122"/>
              </a:rPr>
              <a:t>年亮相后，这款芯片一直没有大的动作。</a:t>
            </a:r>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altLang="zh-CN" sz="1200" b="0" i="0" dirty="0">
              <a:solidFill>
                <a:srgbClr val="000000"/>
              </a:solidFill>
              <a:effectLst/>
              <a:latin typeface="Verdana" panose="020B0604030504040204" pitchFamily="34"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27</a:t>
            </a:fld>
            <a:endParaRPr lang="zh-CN" altLang="en-US"/>
          </a:p>
        </p:txBody>
      </p:sp>
    </p:spTree>
    <p:extLst>
      <p:ext uri="{BB962C8B-B14F-4D97-AF65-F5344CB8AC3E}">
        <p14:creationId xmlns:p14="http://schemas.microsoft.com/office/powerpoint/2010/main" val="2161481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zh-CN" altLang="en-US" sz="1200" dirty="0">
                <a:latin typeface="Times New Roman" panose="02020603050405020304" pitchFamily="18" charset="0"/>
                <a:cs typeface="Times New Roman" panose="02020603050405020304" pitchFamily="18" charset="0"/>
              </a:rPr>
              <a:t>清华大学类脑计算中心于</a:t>
            </a:r>
            <a:r>
              <a:rPr lang="en-US" altLang="zh-CN" sz="1200" dirty="0">
                <a:latin typeface="Times New Roman" panose="02020603050405020304" pitchFamily="18" charset="0"/>
                <a:cs typeface="Times New Roman" panose="02020603050405020304" pitchFamily="18" charset="0"/>
              </a:rPr>
              <a:t>2015</a:t>
            </a:r>
            <a:r>
              <a:rPr lang="zh-CN" altLang="en-US" sz="1200" dirty="0">
                <a:latin typeface="Times New Roman" panose="02020603050405020304" pitchFamily="18" charset="0"/>
                <a:cs typeface="Times New Roman" panose="02020603050405020304" pitchFamily="18" charset="0"/>
              </a:rPr>
              <a:t>年</a:t>
            </a:r>
            <a:r>
              <a:rPr lang="en-US" altLang="zh-CN" sz="1200" dirty="0">
                <a:latin typeface="Times New Roman" panose="02020603050405020304" pitchFamily="18" charset="0"/>
                <a:cs typeface="Times New Roman" panose="02020603050405020304" pitchFamily="18" charset="0"/>
              </a:rPr>
              <a:t>11</a:t>
            </a:r>
            <a:r>
              <a:rPr lang="zh-CN" altLang="en-US" sz="1200" dirty="0">
                <a:latin typeface="Times New Roman" panose="02020603050405020304" pitchFamily="18" charset="0"/>
                <a:cs typeface="Times New Roman" panose="02020603050405020304" pitchFamily="18" charset="0"/>
              </a:rPr>
              <a:t>月成功的研制了国内首款超大规模的神经形态类脑计算天机芯片</a:t>
            </a:r>
            <a:r>
              <a:rPr lang="zh-CN" altLang="en-US" b="0" i="0" dirty="0">
                <a:solidFill>
                  <a:srgbClr val="333333"/>
                </a:solidFill>
                <a:effectLst/>
                <a:latin typeface="Helvetica Neue" panose="02010600030101010101" charset="0"/>
              </a:rPr>
              <a:t>。“第一代芯片的制程约为</a:t>
            </a:r>
            <a:r>
              <a:rPr lang="en-US" altLang="zh-CN" b="0" i="0" dirty="0">
                <a:solidFill>
                  <a:srgbClr val="333333"/>
                </a:solidFill>
                <a:effectLst/>
                <a:latin typeface="Helvetica Neue" panose="02010600030101010101" charset="0"/>
              </a:rPr>
              <a:t>110</a:t>
            </a:r>
            <a:r>
              <a:rPr lang="zh-CN" altLang="en-US" b="0" i="0" dirty="0">
                <a:solidFill>
                  <a:srgbClr val="333333"/>
                </a:solidFill>
                <a:effectLst/>
                <a:latin typeface="Helvetica Neue" panose="02010600030101010101" charset="0"/>
              </a:rPr>
              <a:t>纳米，只是个</a:t>
            </a:r>
            <a:r>
              <a:rPr lang="en-US" altLang="zh-CN" b="0" i="0" dirty="0">
                <a:solidFill>
                  <a:srgbClr val="333333"/>
                </a:solidFill>
                <a:effectLst/>
                <a:latin typeface="Helvetica Neue" panose="02010600030101010101" charset="0"/>
              </a:rPr>
              <a:t>DEMO</a:t>
            </a:r>
            <a:r>
              <a:rPr lang="zh-CN" altLang="en-US" b="0" i="0" dirty="0">
                <a:solidFill>
                  <a:srgbClr val="333333"/>
                </a:solidFill>
                <a:effectLst/>
                <a:latin typeface="Helvetica Neue" panose="02010600030101010101" charset="0"/>
              </a:rPr>
              <a:t>。</a:t>
            </a:r>
            <a:endParaRPr lang="en-US" altLang="zh-CN" b="0" i="0" dirty="0">
              <a:solidFill>
                <a:srgbClr val="333333"/>
              </a:solidFill>
              <a:effectLst/>
              <a:latin typeface="Helvetica Neue" panose="02010600030101010101"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altLang="zh-CN" b="0" i="0" dirty="0">
              <a:solidFill>
                <a:srgbClr val="333333"/>
              </a:solidFill>
              <a:effectLst/>
              <a:latin typeface="Helvetica Neue" panose="02010600030101010101"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altLang="zh-CN" b="0" i="0" dirty="0">
                <a:solidFill>
                  <a:srgbClr val="333333"/>
                </a:solidFill>
                <a:effectLst/>
                <a:latin typeface="Helvetica Neue" panose="02010600030101010101" charset="0"/>
              </a:rPr>
              <a:t>2017</a:t>
            </a:r>
            <a:r>
              <a:rPr lang="zh-CN" altLang="en-US" b="0" i="0" dirty="0">
                <a:solidFill>
                  <a:srgbClr val="333333"/>
                </a:solidFill>
                <a:effectLst/>
                <a:latin typeface="Helvetica Neue" panose="02010600030101010101" charset="0"/>
              </a:rPr>
              <a:t>年，团队研发了第二代“天机芯”芯片。第二代“天机芯”具有高速度、高性能、低功耗的特点，制程缩小至</a:t>
            </a:r>
            <a:r>
              <a:rPr lang="en-US" altLang="zh-CN" b="0" i="0" dirty="0">
                <a:solidFill>
                  <a:srgbClr val="333333"/>
                </a:solidFill>
                <a:effectLst/>
                <a:latin typeface="Helvetica Neue" panose="02010600030101010101" charset="0"/>
              </a:rPr>
              <a:t>28</a:t>
            </a:r>
            <a:r>
              <a:rPr lang="zh-CN" altLang="en-US" b="0" i="0" dirty="0">
                <a:solidFill>
                  <a:srgbClr val="333333"/>
                </a:solidFill>
                <a:effectLst/>
                <a:latin typeface="Helvetica Neue" panose="02010600030101010101" charset="0"/>
              </a:rPr>
              <a:t>纳米。相比于当前世界先进的</a:t>
            </a:r>
            <a:r>
              <a:rPr lang="en-US" altLang="zh-CN" b="0" i="0" dirty="0">
                <a:solidFill>
                  <a:srgbClr val="333333"/>
                </a:solidFill>
                <a:effectLst/>
                <a:latin typeface="Helvetica Neue" panose="02010600030101010101" charset="0"/>
              </a:rPr>
              <a:t>IBM</a:t>
            </a:r>
            <a:r>
              <a:rPr lang="zh-CN" altLang="en-US" b="0" i="0" dirty="0">
                <a:solidFill>
                  <a:srgbClr val="333333"/>
                </a:solidFill>
                <a:effectLst/>
                <a:latin typeface="Helvetica Neue" panose="02010600030101010101" charset="0"/>
              </a:rPr>
              <a:t>的</a:t>
            </a:r>
            <a:r>
              <a:rPr lang="en-US" altLang="zh-CN" b="0" i="0" dirty="0" err="1">
                <a:solidFill>
                  <a:srgbClr val="333333"/>
                </a:solidFill>
                <a:effectLst/>
                <a:latin typeface="Helvetica Neue" panose="02010600030101010101" charset="0"/>
              </a:rPr>
              <a:t>TrueNorth</a:t>
            </a:r>
            <a:r>
              <a:rPr lang="zh-CN" altLang="en-US" b="0" i="0" dirty="0">
                <a:solidFill>
                  <a:srgbClr val="333333"/>
                </a:solidFill>
                <a:effectLst/>
                <a:latin typeface="Helvetica Neue" panose="02010600030101010101" charset="0"/>
              </a:rPr>
              <a:t>芯片，其功能更全、灵活性和扩展性更好。</a:t>
            </a:r>
            <a:endParaRPr lang="en-US" altLang="zh-CN" sz="1200" b="0" i="0" dirty="0">
              <a:solidFill>
                <a:srgbClr val="000000"/>
              </a:solidFill>
              <a:effectLst/>
              <a:latin typeface="Verdana" panose="020B0604030504040204" pitchFamily="34"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altLang="zh-CN" sz="1200" b="0" i="0" dirty="0">
              <a:solidFill>
                <a:srgbClr val="000000"/>
              </a:solidFill>
              <a:effectLst/>
              <a:latin typeface="Verdana" panose="020B0604030504040204" pitchFamily="34"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altLang="zh-CN" b="0" i="0" dirty="0">
                <a:solidFill>
                  <a:srgbClr val="333333"/>
                </a:solidFill>
                <a:effectLst/>
                <a:latin typeface="Helvetica Neue" panose="02010600030101010101" charset="0"/>
              </a:rPr>
              <a:t>2019</a:t>
            </a:r>
            <a:r>
              <a:rPr lang="zh-CN" altLang="en-US" b="0" i="0" dirty="0">
                <a:solidFill>
                  <a:srgbClr val="333333"/>
                </a:solidFill>
                <a:effectLst/>
                <a:latin typeface="Helvetica Neue" panose="02010600030101010101" charset="0"/>
              </a:rPr>
              <a:t>年</a:t>
            </a:r>
            <a:r>
              <a:rPr lang="en-US" altLang="zh-CN" b="0" i="0" dirty="0">
                <a:solidFill>
                  <a:srgbClr val="333333"/>
                </a:solidFill>
                <a:effectLst/>
                <a:latin typeface="Helvetica Neue" panose="02010600030101010101" charset="0"/>
              </a:rPr>
              <a:t>8</a:t>
            </a:r>
            <a:r>
              <a:rPr lang="zh-CN" altLang="en-US" b="0" i="0" dirty="0">
                <a:solidFill>
                  <a:srgbClr val="333333"/>
                </a:solidFill>
                <a:effectLst/>
                <a:latin typeface="Helvetica Neue" panose="02010600030101010101" charset="0"/>
              </a:rPr>
              <a:t>月，第二代“天机芯”（</a:t>
            </a:r>
            <a:r>
              <a:rPr lang="en-US" altLang="zh-CN" b="0" i="0" dirty="0" err="1">
                <a:solidFill>
                  <a:srgbClr val="333333"/>
                </a:solidFill>
                <a:effectLst/>
                <a:latin typeface="Helvetica Neue" panose="02010600030101010101" charset="0"/>
              </a:rPr>
              <a:t>Tianjic</a:t>
            </a:r>
            <a:r>
              <a:rPr lang="zh-CN" altLang="en-US" b="0" i="0" dirty="0">
                <a:solidFill>
                  <a:srgbClr val="333333"/>
                </a:solidFill>
                <a:effectLst/>
                <a:latin typeface="Helvetica Neue" panose="02010600030101010101" charset="0"/>
              </a:rPr>
              <a:t>）登上了</a:t>
            </a:r>
            <a:r>
              <a:rPr lang="en-US" altLang="zh-CN" b="0" i="0" dirty="0">
                <a:solidFill>
                  <a:srgbClr val="333333"/>
                </a:solidFill>
                <a:effectLst/>
                <a:latin typeface="Helvetica Neue" panose="02010600030101010101" charset="0"/>
              </a:rPr>
              <a:t>《</a:t>
            </a:r>
            <a:r>
              <a:rPr lang="zh-CN" altLang="en-US" b="0" i="0" dirty="0">
                <a:solidFill>
                  <a:srgbClr val="333333"/>
                </a:solidFill>
                <a:effectLst/>
                <a:latin typeface="Helvetica Neue" panose="02010600030101010101" charset="0"/>
              </a:rPr>
              <a:t>自然</a:t>
            </a:r>
            <a:r>
              <a:rPr lang="en-US" altLang="zh-CN" b="0" i="0" dirty="0">
                <a:solidFill>
                  <a:srgbClr val="333333"/>
                </a:solidFill>
                <a:effectLst/>
                <a:latin typeface="Helvetica Neue" panose="02010600030101010101" charset="0"/>
              </a:rPr>
              <a:t>》</a:t>
            </a:r>
            <a:r>
              <a:rPr lang="zh-CN" altLang="en-US" b="0" i="0" dirty="0">
                <a:solidFill>
                  <a:srgbClr val="333333"/>
                </a:solidFill>
                <a:effectLst/>
                <a:latin typeface="Helvetica Neue" panose="02010600030101010101" charset="0"/>
              </a:rPr>
              <a:t>（</a:t>
            </a:r>
            <a:r>
              <a:rPr lang="en-US" altLang="zh-CN" b="0" i="0" dirty="0">
                <a:solidFill>
                  <a:srgbClr val="333333"/>
                </a:solidFill>
                <a:effectLst/>
                <a:latin typeface="Helvetica Neue" panose="02010600030101010101" charset="0"/>
              </a:rPr>
              <a:t>Nature</a:t>
            </a:r>
            <a:r>
              <a:rPr lang="zh-CN" altLang="en-US" b="0" i="0" dirty="0">
                <a:solidFill>
                  <a:srgbClr val="333333"/>
                </a:solidFill>
                <a:effectLst/>
                <a:latin typeface="Helvetica Neue" panose="02010600030101010101" charset="0"/>
              </a:rPr>
              <a:t>）封面，作为人工通用智能领域的一个重磅应用案例进行了展示。</a:t>
            </a:r>
            <a:endParaRPr lang="en-US" altLang="zh-CN" sz="1200" b="0" i="0" dirty="0">
              <a:solidFill>
                <a:srgbClr val="333333"/>
              </a:solidFill>
              <a:effectLst/>
              <a:latin typeface="Helvetica Neue" panose="02010600030101010101"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28</a:t>
            </a:fld>
            <a:endParaRPr lang="zh-CN" altLang="en-US"/>
          </a:p>
        </p:txBody>
      </p:sp>
    </p:spTree>
    <p:extLst>
      <p:ext uri="{BB962C8B-B14F-4D97-AF65-F5344CB8AC3E}">
        <p14:creationId xmlns:p14="http://schemas.microsoft.com/office/powerpoint/2010/main" val="2568724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zh-CN" altLang="en-US" b="0" i="0" dirty="0">
                <a:solidFill>
                  <a:srgbClr val="000000"/>
                </a:solidFill>
                <a:effectLst/>
                <a:latin typeface="Helvetica Neue" panose="02010600030101010101" charset="0"/>
              </a:rPr>
              <a:t>接下来是</a:t>
            </a:r>
            <a:r>
              <a:rPr lang="zh-CN" altLang="en-US" sz="1200" dirty="0">
                <a:gradFill>
                  <a:gsLst>
                    <a:gs pos="100000">
                      <a:schemeClr val="accent4"/>
                    </a:gs>
                    <a:gs pos="23000">
                      <a:schemeClr val="accent1">
                        <a:alpha val="95000"/>
                      </a:schemeClr>
                    </a:gs>
                  </a:gsLst>
                  <a:lin ang="2700000" scaled="1"/>
                </a:gradFill>
                <a:latin typeface="+mj-lt"/>
                <a:ea typeface="+mj-ea"/>
              </a:rPr>
              <a:t>光学智能计算芯片。</a:t>
            </a:r>
            <a:endParaRPr lang="en-US" altLang="zh-CN" sz="1200" dirty="0">
              <a:gradFill>
                <a:gsLst>
                  <a:gs pos="100000">
                    <a:schemeClr val="accent4"/>
                  </a:gs>
                  <a:gs pos="23000">
                    <a:schemeClr val="accent1">
                      <a:alpha val="95000"/>
                    </a:schemeClr>
                  </a:gs>
                </a:gsLst>
                <a:lin ang="2700000" scaled="1"/>
              </a:gradFill>
              <a:latin typeface="+mj-lt"/>
              <a:ea typeface="+mj-ea"/>
            </a:endParaRPr>
          </a:p>
          <a:p>
            <a:pPr marL="0" marR="0" lvl="0" indent="0" algn="l" defTabSz="914400" rtl="0" eaLnBrk="1" fontAlgn="auto" latinLnBrk="0" hangingPunct="1">
              <a:lnSpc>
                <a:spcPct val="120000"/>
              </a:lnSpc>
              <a:spcBef>
                <a:spcPts val="600"/>
              </a:spcBef>
              <a:spcAft>
                <a:spcPts val="0"/>
              </a:spcAft>
              <a:buClrTx/>
              <a:buSzTx/>
              <a:buFontTx/>
              <a:buNone/>
              <a:tabLst/>
              <a:defRPr/>
            </a:pPr>
            <a:endParaRPr lang="zh-CN" altLang="en-US" sz="1200" dirty="0">
              <a:gradFill>
                <a:gsLst>
                  <a:gs pos="100000">
                    <a:schemeClr val="accent4"/>
                  </a:gs>
                  <a:gs pos="23000">
                    <a:schemeClr val="accent1">
                      <a:alpha val="95000"/>
                    </a:schemeClr>
                  </a:gs>
                </a:gsLst>
                <a:lin ang="2700000" scaled="1"/>
              </a:gradFill>
              <a:latin typeface="+mj-lt"/>
              <a:ea typeface="+mj-ea"/>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altLang="zh-CN" b="1" i="0" dirty="0">
                <a:solidFill>
                  <a:srgbClr val="4A4A4A"/>
                </a:solidFill>
                <a:effectLst/>
                <a:latin typeface="Microsoft YaHei" panose="020B0503020204020204" pitchFamily="34" charset="-122"/>
                <a:ea typeface="Microsoft YaHei" panose="020B0503020204020204" pitchFamily="34" charset="-122"/>
              </a:rPr>
              <a:t>2021</a:t>
            </a:r>
            <a:r>
              <a:rPr lang="zh-CN" altLang="en-US" b="1" i="0" dirty="0">
                <a:solidFill>
                  <a:srgbClr val="4A4A4A"/>
                </a:solidFill>
                <a:effectLst/>
                <a:latin typeface="Microsoft YaHei" panose="020B0503020204020204" pitchFamily="34" charset="-122"/>
                <a:ea typeface="Microsoft YaHei" panose="020B0503020204020204" pitchFamily="34" charset="-122"/>
              </a:rPr>
              <a:t>年，上海交通大学的邹卫文团队在光学智能计算芯片研制上取得突破性进展。这项研究中，</a:t>
            </a:r>
            <a:r>
              <a:rPr lang="zh-CN" altLang="en-US" b="0" i="0" dirty="0">
                <a:solidFill>
                  <a:srgbClr val="000000"/>
                </a:solidFill>
                <a:effectLst/>
                <a:latin typeface="Helvetica Neue" panose="02010600030101010101" charset="0"/>
              </a:rPr>
              <a:t>该研究团队设计并研制一款光学相干点积核计算芯片。</a:t>
            </a:r>
            <a:endParaRPr lang="en-US" altLang="zh-CN" b="0" i="0" dirty="0">
              <a:solidFill>
                <a:srgbClr val="000000"/>
              </a:solidFill>
              <a:effectLst/>
              <a:latin typeface="Helvetica Neue" panose="02010600030101010101"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altLang="zh-CN" b="0" i="0" dirty="0">
              <a:solidFill>
                <a:srgbClr val="000000"/>
              </a:solidFill>
              <a:effectLst/>
              <a:latin typeface="Helvetica Neue" panose="02010600030101010101"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zh-CN" altLang="en-US" b="0" i="0" dirty="0">
                <a:solidFill>
                  <a:srgbClr val="000000"/>
                </a:solidFill>
                <a:effectLst/>
                <a:latin typeface="Helvetica Neue" panose="02010600030101010101" charset="0"/>
              </a:rPr>
              <a:t>根据大学物理的知识，光是一种电磁波，不严谨的简单理解可以认为其有振幅、频率和相位三个物理量。</a:t>
            </a:r>
            <a:endParaRPr lang="en-US" altLang="zh-CN" b="0" i="0" dirty="0">
              <a:solidFill>
                <a:srgbClr val="000000"/>
              </a:solidFill>
              <a:effectLst/>
              <a:latin typeface="Helvetica Neue" panose="02010600030101010101"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altLang="zh-CN" b="0" i="0" dirty="0">
              <a:solidFill>
                <a:srgbClr val="000000"/>
              </a:solidFill>
              <a:effectLst/>
              <a:latin typeface="Helvetica Neue" panose="02010600030101010101"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zh-CN" altLang="en-US" b="0" i="0" dirty="0">
                <a:solidFill>
                  <a:srgbClr val="000000"/>
                </a:solidFill>
                <a:effectLst/>
                <a:latin typeface="Helvetica Neue" panose="02010600030101010101" charset="0"/>
              </a:rPr>
              <a:t>而光的幅相调制与复用叠加等效于神经网络中的乘加线性计算，利用这一特性便可以在光学芯片上构建神经网络光路，在光传播的过程中完成神经网络计算。</a:t>
            </a:r>
            <a:endParaRPr lang="en-US" altLang="zh-CN" b="0" i="0" dirty="0">
              <a:solidFill>
                <a:srgbClr val="000000"/>
              </a:solidFill>
              <a:effectLst/>
              <a:latin typeface="Helvetica Neue" panose="02010600030101010101"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29</a:t>
            </a:fld>
            <a:endParaRPr lang="zh-CN" altLang="en-US"/>
          </a:p>
        </p:txBody>
      </p:sp>
    </p:spTree>
    <p:extLst>
      <p:ext uri="{BB962C8B-B14F-4D97-AF65-F5344CB8AC3E}">
        <p14:creationId xmlns:p14="http://schemas.microsoft.com/office/powerpoint/2010/main" val="65387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22222"/>
                </a:solidFill>
                <a:effectLst/>
                <a:latin typeface="arial" panose="020B0604020202020204" pitchFamily="34" charset="0"/>
              </a:rPr>
              <a:t>可能大家还记得，柯洁和</a:t>
            </a:r>
            <a:r>
              <a:rPr lang="en-US" altLang="zh-CN" b="0" i="0" dirty="0">
                <a:solidFill>
                  <a:srgbClr val="222222"/>
                </a:solidFill>
                <a:effectLst/>
                <a:latin typeface="arial" panose="020B0604020202020204" pitchFamily="34" charset="0"/>
              </a:rPr>
              <a:t>AlphaGo</a:t>
            </a:r>
            <a:r>
              <a:rPr lang="zh-CN" altLang="en-US" b="0" i="0" dirty="0">
                <a:solidFill>
                  <a:srgbClr val="222222"/>
                </a:solidFill>
                <a:effectLst/>
                <a:latin typeface="arial" panose="020B0604020202020204" pitchFamily="34" charset="0"/>
              </a:rPr>
              <a:t>在</a:t>
            </a:r>
            <a:r>
              <a:rPr lang="en-US" altLang="zh-CN" b="0" i="0" dirty="0">
                <a:solidFill>
                  <a:srgbClr val="222222"/>
                </a:solidFill>
                <a:effectLst/>
                <a:latin typeface="arial" panose="020B0604020202020204" pitchFamily="34" charset="0"/>
              </a:rPr>
              <a:t>2017</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5</a:t>
            </a:r>
            <a:r>
              <a:rPr lang="zh-CN" altLang="en-US" b="0" i="0" dirty="0">
                <a:solidFill>
                  <a:srgbClr val="222222"/>
                </a:solidFill>
                <a:effectLst/>
                <a:latin typeface="arial" panose="020B0604020202020204" pitchFamily="34" charset="0"/>
              </a:rPr>
              <a:t>月的对弈，这场比赛称为世纪人机大战，最终结果是人类大脑完败于人工智能。为什么</a:t>
            </a:r>
            <a:r>
              <a:rPr lang="en-US" altLang="zh-CN" b="0" i="0" dirty="0">
                <a:solidFill>
                  <a:srgbClr val="222222"/>
                </a:solidFill>
                <a:effectLst/>
                <a:latin typeface="arial" panose="020B0604020202020204" pitchFamily="34" charset="0"/>
              </a:rPr>
              <a:t>AlphaGo</a:t>
            </a:r>
            <a:r>
              <a:rPr lang="zh-CN" altLang="en-US" b="0" i="0" dirty="0">
                <a:solidFill>
                  <a:srgbClr val="222222"/>
                </a:solidFill>
                <a:effectLst/>
                <a:latin typeface="arial" panose="020B0604020202020204" pitchFamily="34" charset="0"/>
              </a:rPr>
              <a:t>的棋艺如此精湛、进步速度会如此神速呢？</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a:t>
            </a:fld>
            <a:endParaRPr lang="zh-CN" altLang="en-US"/>
          </a:p>
        </p:txBody>
      </p:sp>
    </p:spTree>
    <p:extLst>
      <p:ext uri="{BB962C8B-B14F-4D97-AF65-F5344CB8AC3E}">
        <p14:creationId xmlns:p14="http://schemas.microsoft.com/office/powerpoint/2010/main" val="3170564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zh-CN" altLang="en-US" b="0" i="0" dirty="0">
                <a:solidFill>
                  <a:srgbClr val="000000"/>
                </a:solidFill>
                <a:effectLst/>
                <a:latin typeface="Helvetica Neue" panose="02010600030101010101" charset="0"/>
              </a:rPr>
              <a:t>论文中他们利用医学图像重构任务作为验证，在芯片上成功地运行了</a:t>
            </a:r>
            <a:r>
              <a:rPr lang="en-US" altLang="zh-CN" b="0" i="0" dirty="0">
                <a:solidFill>
                  <a:srgbClr val="000000"/>
                </a:solidFill>
                <a:effectLst/>
                <a:latin typeface="Helvetica Neue" panose="02010600030101010101" charset="0"/>
              </a:rPr>
              <a:t>AUTOMAP</a:t>
            </a:r>
            <a:r>
              <a:rPr lang="zh-CN" altLang="en-US" b="0" i="0" dirty="0">
                <a:solidFill>
                  <a:srgbClr val="000000"/>
                </a:solidFill>
                <a:effectLst/>
                <a:latin typeface="Helvetica Neue" panose="02010600030101010101" charset="0"/>
              </a:rPr>
              <a:t>（用于通用图像重构）神经网络模型，图像重构的误差已经低至</a:t>
            </a:r>
            <a:r>
              <a:rPr lang="en-US" altLang="zh-CN" b="0" i="0" dirty="0">
                <a:solidFill>
                  <a:srgbClr val="000000"/>
                </a:solidFill>
                <a:effectLst/>
                <a:latin typeface="Helvetica Neue" panose="02010600030101010101" charset="0"/>
              </a:rPr>
              <a:t>32</a:t>
            </a:r>
            <a:r>
              <a:rPr lang="zh-CN" altLang="en-US" b="0" i="0" dirty="0">
                <a:solidFill>
                  <a:srgbClr val="000000"/>
                </a:solidFill>
                <a:effectLst/>
                <a:latin typeface="Helvetica Neue" panose="02010600030101010101" charset="0"/>
              </a:rPr>
              <a:t>位数字计算机相近水平。</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30</a:t>
            </a:fld>
            <a:endParaRPr lang="zh-CN" altLang="en-US"/>
          </a:p>
        </p:txBody>
      </p:sp>
    </p:spTree>
    <p:extLst>
      <p:ext uri="{BB962C8B-B14F-4D97-AF65-F5344CB8AC3E}">
        <p14:creationId xmlns:p14="http://schemas.microsoft.com/office/powerpoint/2010/main" val="748398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与此同时，</a:t>
            </a:r>
            <a:r>
              <a:rPr lang="en-US" altLang="zh-CN" dirty="0"/>
              <a:t>AI</a:t>
            </a:r>
            <a:r>
              <a:rPr lang="zh-CN" altLang="en-US" dirty="0"/>
              <a:t>芯片的发展也出现了一些特点和趋势。</a:t>
            </a:r>
            <a:endParaRPr lang="en-US" altLang="zh-CN" dirty="0"/>
          </a:p>
          <a:p>
            <a:endParaRPr lang="en-US" altLang="zh-CN" dirty="0"/>
          </a:p>
          <a:p>
            <a:r>
              <a:rPr lang="zh-CN" altLang="en-US" dirty="0"/>
              <a:t>首先是支持稀疏化计算。随着千亿、到万亿网络模型提出，模型越来越大，但实际不是每个神经元，都能有效激活，这个时候稀疏计算，可以高效减少无用能效。特别是在推荐场景和</a:t>
            </a:r>
            <a:r>
              <a:rPr lang="zh-CN" altLang="en-US" dirty="0">
                <a:hlinkClick r:id="rId3"/>
              </a:rPr>
              <a:t>图神经网络</a:t>
            </a:r>
            <a:r>
              <a:rPr lang="zh-CN" altLang="en-US" dirty="0"/>
              <a:t>的应用，稀疏已经成为常态。</a:t>
            </a:r>
            <a:endParaRPr lang="en-US" altLang="zh-CN" dirty="0"/>
          </a:p>
          <a:p>
            <a:endParaRPr lang="zh-CN" altLang="en-US" dirty="0"/>
          </a:p>
          <a:p>
            <a:r>
              <a:rPr lang="zh-CN" altLang="en-US" dirty="0"/>
              <a:t>因此，哈佛大学就该问题提出了优化的五级流水线结构， 在最后一级输出了触发信号。在</a:t>
            </a:r>
            <a:r>
              <a:rPr lang="en-US" altLang="zh-CN" dirty="0"/>
              <a:t>Activation</a:t>
            </a:r>
            <a:r>
              <a:rPr lang="zh-CN" altLang="en-US" dirty="0"/>
              <a:t>层后对下一次计算的必要性进行预先判断，如果发现这是一个稀疏节点，则触发 </a:t>
            </a:r>
            <a:r>
              <a:rPr lang="en-US" altLang="zh-CN" dirty="0"/>
              <a:t>SKIP</a:t>
            </a:r>
            <a:r>
              <a:rPr lang="zh-CN" altLang="en-US" dirty="0"/>
              <a:t>信号，避免乘法运算的功耗，以达到减少无用功耗的目的。</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31</a:t>
            </a:fld>
            <a:endParaRPr lang="zh-CN" altLang="en-US"/>
          </a:p>
        </p:txBody>
      </p:sp>
    </p:spTree>
    <p:extLst>
      <p:ext uri="{BB962C8B-B14F-4D97-AF65-F5344CB8AC3E}">
        <p14:creationId xmlns:p14="http://schemas.microsoft.com/office/powerpoint/2010/main" val="616833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第二个趋势是支持更加复杂的</a:t>
            </a:r>
            <a:r>
              <a:rPr lang="en-US" altLang="zh-CN" dirty="0"/>
              <a:t>AI</a:t>
            </a:r>
            <a:r>
              <a:rPr lang="zh-CN" altLang="en-US" dirty="0"/>
              <a:t>算子。</a:t>
            </a:r>
            <a:endParaRPr lang="en-US" altLang="zh-CN" dirty="0"/>
          </a:p>
          <a:p>
            <a:endParaRPr lang="en-US" altLang="zh-CN" dirty="0"/>
          </a:p>
          <a:p>
            <a:r>
              <a:rPr lang="en-US" altLang="zh-CN" dirty="0"/>
              <a:t>Transformer</a:t>
            </a:r>
            <a:r>
              <a:rPr lang="zh-CN" altLang="en-US" dirty="0"/>
              <a:t>结构针对大数据在计算和存储之间切换，或者是在</a:t>
            </a:r>
            <a:r>
              <a:rPr lang="en-US" altLang="zh-CN" dirty="0"/>
              <a:t>NLP</a:t>
            </a:r>
            <a:r>
              <a:rPr lang="zh-CN" altLang="en-US" dirty="0"/>
              <a:t>和语音领域经常需要支持的</a:t>
            </a:r>
            <a:r>
              <a:rPr lang="zh-CN" altLang="en-US" dirty="0">
                <a:hlinkClick r:id="rId3"/>
              </a:rPr>
              <a:t>动态</a:t>
            </a:r>
            <a:r>
              <a:rPr lang="en-US" altLang="zh-CN" dirty="0">
                <a:hlinkClick r:id="rId3"/>
              </a:rPr>
              <a:t>shape</a:t>
            </a:r>
            <a:r>
              <a:rPr lang="zh-CN" altLang="en-US" dirty="0"/>
              <a:t>，都需要合理地分解、映射这些不同复杂结构的算子。</a:t>
            </a:r>
            <a:endParaRPr lang="en-US" altLang="zh-CN" dirty="0"/>
          </a:p>
          <a:p>
            <a:endParaRPr lang="en-US" altLang="zh-CN" dirty="0"/>
          </a:p>
          <a:p>
            <a:r>
              <a:rPr lang="zh-CN" altLang="en-US" dirty="0"/>
              <a:t>这些算子如何到硬件上更高效的执行成为了一个值得研究的方向。</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32</a:t>
            </a:fld>
            <a:endParaRPr lang="zh-CN" altLang="en-US"/>
          </a:p>
        </p:txBody>
      </p:sp>
    </p:spTree>
    <p:extLst>
      <p:ext uri="{BB962C8B-B14F-4D97-AF65-F5344CB8AC3E}">
        <p14:creationId xmlns:p14="http://schemas.microsoft.com/office/powerpoint/2010/main" val="3595545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最后就是</a:t>
            </a:r>
            <a:r>
              <a:rPr lang="en-US" altLang="zh-CN" dirty="0"/>
              <a:t>AI</a:t>
            </a:r>
            <a:r>
              <a:rPr lang="zh-CN" altLang="en-US" dirty="0"/>
              <a:t>芯片有更快的推理时延和存储位宽。</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33</a:t>
            </a:fld>
            <a:endParaRPr lang="zh-CN" altLang="en-US"/>
          </a:p>
        </p:txBody>
      </p:sp>
    </p:spTree>
    <p:extLst>
      <p:ext uri="{BB962C8B-B14F-4D97-AF65-F5344CB8AC3E}">
        <p14:creationId xmlns:p14="http://schemas.microsoft.com/office/powerpoint/2010/main" val="3295653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这是所参考的部分文献。当然在过程中，还参考了童老师发的</a:t>
            </a:r>
            <a:r>
              <a:rPr lang="en-US" altLang="zh-CN" dirty="0"/>
              <a:t>AI</a:t>
            </a:r>
            <a:r>
              <a:rPr lang="zh-CN" altLang="en-US" dirty="0"/>
              <a:t>芯片白皮书和华为、寒武纪、谷歌的一些开发文档。</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34</a:t>
            </a:fld>
            <a:endParaRPr lang="zh-CN" altLang="en-US" dirty="0"/>
          </a:p>
        </p:txBody>
      </p:sp>
    </p:spTree>
    <p:extLst>
      <p:ext uri="{BB962C8B-B14F-4D97-AF65-F5344CB8AC3E}">
        <p14:creationId xmlns:p14="http://schemas.microsoft.com/office/powerpoint/2010/main" val="1754905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因为内容比较多，略有超时，表示抱歉。以上基本是我这次报告的主要内容，我的分享就到这里，谢谢大家。如有纰漏和错误，请大家斧正批评。</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35</a:t>
            </a:fld>
            <a:endParaRPr lang="zh-CN" altLang="en-US" dirty="0"/>
          </a:p>
        </p:txBody>
      </p:sp>
    </p:spTree>
    <p:extLst>
      <p:ext uri="{BB962C8B-B14F-4D97-AF65-F5344CB8AC3E}">
        <p14:creationId xmlns:p14="http://schemas.microsoft.com/office/powerpoint/2010/main" val="3888954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a:rPr>
              <a:t>之前李同学已经介绍了</a:t>
            </a:r>
            <a:r>
              <a:rPr lang="en-US" altLang="zh-CN" b="0" i="0" dirty="0">
                <a:solidFill>
                  <a:srgbClr val="333333"/>
                </a:solidFill>
                <a:effectLst/>
                <a:latin typeface="pingfang SC"/>
              </a:rPr>
              <a:t>AlphaGo</a:t>
            </a:r>
            <a:r>
              <a:rPr lang="zh-CN" altLang="en-US" b="0" i="0" dirty="0">
                <a:solidFill>
                  <a:srgbClr val="333333"/>
                </a:solidFill>
                <a:effectLst/>
                <a:latin typeface="pingfang SC"/>
              </a:rPr>
              <a:t>的算法。</a:t>
            </a:r>
            <a:endParaRPr lang="en-US" altLang="zh-CN" b="0" i="0" dirty="0">
              <a:solidFill>
                <a:srgbClr val="333333"/>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a:rPr>
              <a:t>在比赛之后，</a:t>
            </a:r>
            <a:r>
              <a:rPr lang="en-US" altLang="zh-CN" b="0" i="0" dirty="0">
                <a:solidFill>
                  <a:srgbClr val="333333"/>
                </a:solidFill>
                <a:effectLst/>
                <a:latin typeface="pingfang SC"/>
              </a:rPr>
              <a:t>DeepMind</a:t>
            </a:r>
            <a:r>
              <a:rPr lang="zh-CN" altLang="en-US" b="0" i="0" dirty="0">
                <a:solidFill>
                  <a:srgbClr val="333333"/>
                </a:solidFill>
                <a:effectLst/>
                <a:latin typeface="pingfang SC"/>
              </a:rPr>
              <a:t>和</a:t>
            </a:r>
            <a:r>
              <a:rPr lang="en-US" altLang="zh-CN" b="0" i="0" dirty="0">
                <a:solidFill>
                  <a:srgbClr val="333333"/>
                </a:solidFill>
                <a:effectLst/>
                <a:latin typeface="pingfang SC"/>
              </a:rPr>
              <a:t>Alpha</a:t>
            </a:r>
            <a:r>
              <a:rPr lang="zh-CN" altLang="en-US" b="0" i="0" dirty="0">
                <a:solidFill>
                  <a:srgbClr val="333333"/>
                </a:solidFill>
                <a:effectLst/>
                <a:latin typeface="pingfang SC"/>
              </a:rPr>
              <a:t>团队对</a:t>
            </a:r>
            <a:r>
              <a:rPr lang="en-US" altLang="zh-CN" b="0" i="0" dirty="0">
                <a:solidFill>
                  <a:srgbClr val="333333"/>
                </a:solidFill>
                <a:effectLst/>
                <a:latin typeface="pingfang SC"/>
              </a:rPr>
              <a:t>AlphaGo Master</a:t>
            </a:r>
            <a:r>
              <a:rPr lang="zh-CN" altLang="en-US" b="0" i="0" dirty="0">
                <a:solidFill>
                  <a:srgbClr val="333333"/>
                </a:solidFill>
                <a:effectLst/>
                <a:latin typeface="pingfang SC"/>
              </a:rPr>
              <a:t>的新技术进行了详细解读，揭示的问题的答案。这几位“谷歌人”纷纷提到一个关键词</a:t>
            </a:r>
            <a:r>
              <a:rPr lang="en-US" altLang="zh-CN" b="0" i="0" dirty="0">
                <a:solidFill>
                  <a:srgbClr val="333333"/>
                </a:solidFill>
                <a:effectLst/>
                <a:latin typeface="pingfang SC"/>
              </a:rPr>
              <a:t>——TPU</a:t>
            </a:r>
            <a:r>
              <a:rPr lang="zh-CN" altLang="en-US" b="0" i="0" dirty="0">
                <a:solidFill>
                  <a:srgbClr val="333333"/>
                </a:solidFill>
                <a:effectLst/>
                <a:latin typeface="pingfang SC"/>
              </a:rPr>
              <a:t>。在演讲中，他们一直在强调</a:t>
            </a:r>
            <a:r>
              <a:rPr lang="en-US" altLang="zh-CN" b="0" i="0" dirty="0">
                <a:solidFill>
                  <a:srgbClr val="333333"/>
                </a:solidFill>
                <a:effectLst/>
                <a:latin typeface="pingfang SC"/>
              </a:rPr>
              <a:t>TPU</a:t>
            </a:r>
            <a:r>
              <a:rPr lang="zh-CN" altLang="en-US" b="0" i="0" dirty="0">
                <a:solidFill>
                  <a:srgbClr val="333333"/>
                </a:solidFill>
                <a:effectLst/>
                <a:latin typeface="pingfang SC"/>
              </a:rPr>
              <a:t>对</a:t>
            </a:r>
            <a:r>
              <a:rPr lang="en-US" altLang="zh-CN" b="0" i="0" dirty="0">
                <a:solidFill>
                  <a:srgbClr val="333333"/>
                </a:solidFill>
                <a:effectLst/>
                <a:latin typeface="pingfang SC"/>
              </a:rPr>
              <a:t>AlphaGo Master</a:t>
            </a:r>
            <a:r>
              <a:rPr lang="zh-CN" altLang="en-US" b="0" i="0" dirty="0">
                <a:solidFill>
                  <a:srgbClr val="333333"/>
                </a:solidFill>
                <a:effectLst/>
                <a:latin typeface="pingfang SC"/>
              </a:rPr>
              <a:t>的巨大提升。</a:t>
            </a:r>
            <a:endParaRPr lang="en-US" altLang="zh-CN" b="0" i="0" dirty="0">
              <a:solidFill>
                <a:srgbClr val="333333"/>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22222"/>
                </a:solidFill>
                <a:effectLst/>
                <a:latin typeface="arial" panose="020B0604020202020204" pitchFamily="34" charset="0"/>
              </a:rPr>
              <a:t>AlphaGo Master</a:t>
            </a:r>
            <a:r>
              <a:rPr lang="zh-CN" altLang="en-US" b="0" i="0" dirty="0">
                <a:solidFill>
                  <a:srgbClr val="222222"/>
                </a:solidFill>
                <a:effectLst/>
                <a:latin typeface="arial" panose="020B0604020202020204" pitchFamily="34" charset="0"/>
              </a:rPr>
              <a:t>版本后，是通过自己和自己对练，进行更新迭代，因此更灵活强大。这背后需要复杂的算法和强大的算力。</a:t>
            </a:r>
            <a:endParaRPr lang="en-US" altLang="zh-CN" b="0" i="0" dirty="0">
              <a:solidFill>
                <a:srgbClr val="333333"/>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a:rPr>
              <a:t>这是当初</a:t>
            </a:r>
            <a:r>
              <a:rPr lang="en-US" altLang="zh-CN" b="0" i="0" dirty="0">
                <a:solidFill>
                  <a:srgbClr val="333333"/>
                </a:solidFill>
                <a:effectLst/>
                <a:latin typeface="pingfang SC"/>
              </a:rPr>
              <a:t>Alpha</a:t>
            </a:r>
            <a:r>
              <a:rPr lang="zh-CN" altLang="en-US" b="0" i="0" dirty="0">
                <a:solidFill>
                  <a:srgbClr val="333333"/>
                </a:solidFill>
                <a:effectLst/>
                <a:latin typeface="pingfang SC"/>
              </a:rPr>
              <a:t>团队</a:t>
            </a:r>
            <a:r>
              <a:rPr lang="zh-CN" altLang="en-US" b="0" i="0" dirty="0">
                <a:solidFill>
                  <a:srgbClr val="191919"/>
                </a:solidFill>
                <a:effectLst/>
                <a:latin typeface="PingFang SC"/>
              </a:rPr>
              <a:t>演讲的几页</a:t>
            </a:r>
            <a:r>
              <a:rPr lang="en-US" altLang="zh-CN" b="0" i="0" dirty="0">
                <a:solidFill>
                  <a:srgbClr val="191919"/>
                </a:solidFill>
                <a:effectLst/>
                <a:latin typeface="PingFang SC"/>
              </a:rPr>
              <a:t>PPT</a:t>
            </a:r>
            <a:r>
              <a:rPr lang="zh-CN" altLang="en-US" b="0" i="0" dirty="0">
                <a:solidFill>
                  <a:srgbClr val="191919"/>
                </a:solidFill>
                <a:effectLst/>
                <a:latin typeface="PingFang SC"/>
              </a:rPr>
              <a:t>，可以看到的关键词有三个：</a:t>
            </a:r>
            <a:r>
              <a:rPr lang="en-US" altLang="zh-CN" b="0" i="0" dirty="0">
                <a:solidFill>
                  <a:srgbClr val="191919"/>
                </a:solidFill>
                <a:effectLst/>
                <a:latin typeface="PingFang SC"/>
              </a:rPr>
              <a:t>AlphaGo</a:t>
            </a:r>
            <a:r>
              <a:rPr lang="zh-CN" altLang="en-US" b="0" i="0" dirty="0">
                <a:solidFill>
                  <a:srgbClr val="191919"/>
                </a:solidFill>
                <a:effectLst/>
                <a:latin typeface="PingFang SC"/>
              </a:rPr>
              <a:t>、</a:t>
            </a:r>
            <a:r>
              <a:rPr lang="en-US" altLang="zh-CN" b="0" i="0" dirty="0">
                <a:solidFill>
                  <a:srgbClr val="191919"/>
                </a:solidFill>
                <a:effectLst/>
                <a:latin typeface="PingFang SC"/>
              </a:rPr>
              <a:t>TPU</a:t>
            </a:r>
            <a:r>
              <a:rPr lang="zh-CN" altLang="en-US" b="0" i="0" dirty="0">
                <a:solidFill>
                  <a:srgbClr val="191919"/>
                </a:solidFill>
                <a:effectLst/>
                <a:latin typeface="PingFang SC"/>
              </a:rPr>
              <a:t>和谷歌云。在提到</a:t>
            </a:r>
            <a:r>
              <a:rPr lang="en-US" altLang="zh-CN" b="0" i="0" dirty="0">
                <a:solidFill>
                  <a:srgbClr val="191919"/>
                </a:solidFill>
                <a:effectLst/>
                <a:latin typeface="PingFang SC"/>
              </a:rPr>
              <a:t>TPU</a:t>
            </a:r>
            <a:r>
              <a:rPr lang="zh-CN" altLang="en-US" b="0" i="0" dirty="0">
                <a:solidFill>
                  <a:srgbClr val="191919"/>
                </a:solidFill>
                <a:effectLst/>
                <a:latin typeface="PingFang SC"/>
              </a:rPr>
              <a:t>时，他们直接放出了与</a:t>
            </a:r>
            <a:r>
              <a:rPr lang="en-US" altLang="zh-CN" b="0" i="0" dirty="0">
                <a:solidFill>
                  <a:srgbClr val="191919"/>
                </a:solidFill>
                <a:effectLst/>
                <a:latin typeface="PingFang SC"/>
              </a:rPr>
              <a:t>GPU</a:t>
            </a:r>
            <a:r>
              <a:rPr lang="zh-CN" altLang="en-US" b="0" i="0" dirty="0">
                <a:solidFill>
                  <a:srgbClr val="191919"/>
                </a:solidFill>
                <a:effectLst/>
                <a:latin typeface="PingFang SC"/>
              </a:rPr>
              <a:t>的性能对比，形象生动展现了其强大的性能。</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因此不难看出，</a:t>
            </a:r>
            <a:r>
              <a:rPr lang="en-US" altLang="zh-CN" dirty="0"/>
              <a:t>TPU</a:t>
            </a:r>
            <a:r>
              <a:rPr lang="zh-CN" altLang="en-US" dirty="0"/>
              <a:t>是取得这场比赛胜利的关键因素之一。那什么是</a:t>
            </a:r>
            <a:r>
              <a:rPr lang="en-US" altLang="zh-CN" dirty="0"/>
              <a:t>TPU</a:t>
            </a:r>
            <a:r>
              <a:rPr lang="zh-CN" altLang="en-US" dirty="0"/>
              <a:t>呢？这就要回到了今天的主题：</a:t>
            </a:r>
            <a:r>
              <a:rPr lang="en-US" altLang="zh-CN" dirty="0"/>
              <a:t>AI</a:t>
            </a:r>
            <a:r>
              <a:rPr lang="zh-CN" altLang="en-US" dirty="0"/>
              <a:t>芯片</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4</a:t>
            </a:fld>
            <a:endParaRPr lang="zh-CN" altLang="en-US"/>
          </a:p>
        </p:txBody>
      </p:sp>
    </p:spTree>
    <p:extLst>
      <p:ext uri="{BB962C8B-B14F-4D97-AF65-F5344CB8AC3E}">
        <p14:creationId xmlns:p14="http://schemas.microsoft.com/office/powerpoint/2010/main" val="394743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当今世界，人工智能（</a:t>
            </a:r>
            <a:r>
              <a:rPr lang="en-US" altLang="zh-CN" b="0" i="0" dirty="0">
                <a:solidFill>
                  <a:srgbClr val="4D4D4D"/>
                </a:solidFill>
                <a:effectLst/>
                <a:latin typeface="-apple-system"/>
              </a:rPr>
              <a:t>AI</a:t>
            </a:r>
            <a:r>
              <a:rPr lang="zh-CN" altLang="en-US" b="0" i="0" dirty="0">
                <a:solidFill>
                  <a:srgbClr val="4D4D4D"/>
                </a:solidFill>
                <a:effectLst/>
                <a:latin typeface="-apple-system"/>
              </a:rPr>
              <a:t>）正被广泛运用于各式各样的场景中。在</a:t>
            </a:r>
            <a:r>
              <a:rPr lang="en-US" altLang="zh-CN" b="0" i="0" dirty="0">
                <a:solidFill>
                  <a:srgbClr val="4D4D4D"/>
                </a:solidFill>
                <a:effectLst/>
                <a:latin typeface="-apple-system"/>
              </a:rPr>
              <a:t>2020</a:t>
            </a:r>
            <a:r>
              <a:rPr lang="zh-CN" altLang="en-US" b="0" i="0" dirty="0">
                <a:solidFill>
                  <a:srgbClr val="4D4D4D"/>
                </a:solidFill>
                <a:effectLst/>
                <a:latin typeface="-apple-system"/>
              </a:rPr>
              <a:t>年</a:t>
            </a:r>
            <a:r>
              <a:rPr lang="zh-CN" altLang="en-US" b="0" i="0" dirty="0">
                <a:solidFill>
                  <a:srgbClr val="646464"/>
                </a:solidFill>
                <a:effectLst/>
                <a:latin typeface="-apple-system"/>
              </a:rPr>
              <a:t>世界人工智能大会云端峰会上，</a:t>
            </a:r>
            <a:r>
              <a:rPr lang="zh-CN" altLang="en-US" b="0" i="0" dirty="0">
                <a:solidFill>
                  <a:srgbClr val="777777"/>
                </a:solidFill>
                <a:effectLst/>
                <a:latin typeface="pingfang SC"/>
              </a:rPr>
              <a:t>张钹院士提出了</a:t>
            </a:r>
            <a:r>
              <a:rPr lang="zh-CN" altLang="en-US" b="1" i="0" dirty="0">
                <a:solidFill>
                  <a:srgbClr val="000000"/>
                </a:solidFill>
                <a:effectLst/>
                <a:latin typeface="Pingfang SC"/>
              </a:rPr>
              <a:t>人工智能“四要素”：知识、数据、算法与算力</a:t>
            </a:r>
            <a:r>
              <a:rPr lang="zh-CN" altLang="en-US" b="0" i="0" dirty="0">
                <a:solidFill>
                  <a:srgbClr val="4D4D4D"/>
                </a:solidFill>
                <a:effectLst/>
                <a:latin typeface="-apple-system"/>
              </a:rPr>
              <a:t>。其中算力依靠是运行 </a:t>
            </a:r>
            <a:r>
              <a:rPr lang="en-US" altLang="zh-CN" b="0" i="0" dirty="0">
                <a:solidFill>
                  <a:srgbClr val="4D4D4D"/>
                </a:solidFill>
                <a:effectLst/>
                <a:latin typeface="-apple-system"/>
              </a:rPr>
              <a:t>AI </a:t>
            </a:r>
            <a:r>
              <a:rPr lang="zh-CN" altLang="en-US" b="0" i="0" dirty="0">
                <a:solidFill>
                  <a:srgbClr val="4D4D4D"/>
                </a:solidFill>
                <a:effectLst/>
                <a:latin typeface="-apple-system"/>
              </a:rPr>
              <a:t>算法的芯片和与之相对应的计算平台。且由于伴随着人们日益增长的需求，所需处理的数据量正在变大，这使得</a:t>
            </a:r>
            <a:r>
              <a:rPr lang="en-US" altLang="zh-CN" b="0" i="0" dirty="0">
                <a:solidFill>
                  <a:srgbClr val="4D4D4D"/>
                </a:solidFill>
                <a:effectLst/>
                <a:latin typeface="-apple-system"/>
              </a:rPr>
              <a:t>AI</a:t>
            </a:r>
            <a:r>
              <a:rPr lang="zh-CN" altLang="en-US" b="0" i="0" dirty="0">
                <a:solidFill>
                  <a:srgbClr val="4D4D4D"/>
                </a:solidFill>
                <a:effectLst/>
                <a:latin typeface="-apple-system"/>
              </a:rPr>
              <a:t>算法必须能够高效的运行在硬件平台上。</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那什么样的芯片才算</a:t>
            </a:r>
            <a:r>
              <a:rPr lang="en-US" altLang="zh-CN" b="0" i="0" dirty="0">
                <a:solidFill>
                  <a:srgbClr val="121212"/>
                </a:solidFill>
                <a:effectLst/>
                <a:latin typeface="-apple-system"/>
              </a:rPr>
              <a:t>AI</a:t>
            </a:r>
            <a:r>
              <a:rPr lang="zh-CN" altLang="en-US" b="0" i="0" dirty="0">
                <a:solidFill>
                  <a:srgbClr val="121212"/>
                </a:solidFill>
                <a:effectLst/>
                <a:latin typeface="-apple-system"/>
              </a:rPr>
              <a:t>芯片呢？广义上讲，只要能够运行</a:t>
            </a:r>
            <a:r>
              <a:rPr lang="zh-CN" altLang="en-US" dirty="0">
                <a:hlinkClick r:id="rId3"/>
              </a:rPr>
              <a:t>人工智能算法</a:t>
            </a:r>
            <a:r>
              <a:rPr lang="zh-CN" altLang="en-US" b="0" i="0" dirty="0">
                <a:solidFill>
                  <a:srgbClr val="121212"/>
                </a:solidFill>
                <a:effectLst/>
                <a:latin typeface="-apple-system"/>
              </a:rPr>
              <a:t>的芯片都叫作</a:t>
            </a:r>
            <a:r>
              <a:rPr lang="en-US" altLang="zh-CN" b="0" i="0" dirty="0">
                <a:solidFill>
                  <a:srgbClr val="121212"/>
                </a:solidFill>
                <a:effectLst/>
                <a:latin typeface="-apple-system"/>
              </a:rPr>
              <a:t>AI</a:t>
            </a:r>
            <a:r>
              <a:rPr lang="zh-CN" altLang="en-US" b="0" i="0" dirty="0">
                <a:solidFill>
                  <a:srgbClr val="121212"/>
                </a:solidFill>
                <a:effectLst/>
                <a:latin typeface="-apple-system"/>
              </a:rPr>
              <a:t>芯片。但是通常意义上的</a:t>
            </a:r>
            <a:r>
              <a:rPr lang="en-US" altLang="zh-CN" b="0" i="0" dirty="0">
                <a:solidFill>
                  <a:srgbClr val="121212"/>
                </a:solidFill>
                <a:effectLst/>
                <a:latin typeface="-apple-system"/>
              </a:rPr>
              <a:t>AI</a:t>
            </a:r>
            <a:r>
              <a:rPr lang="zh-CN" altLang="en-US" b="0" i="0" dirty="0">
                <a:solidFill>
                  <a:srgbClr val="121212"/>
                </a:solidFill>
                <a:effectLst/>
                <a:latin typeface="-apple-system"/>
              </a:rPr>
              <a:t>芯片，指的是针对</a:t>
            </a:r>
            <a:r>
              <a:rPr lang="en-US" altLang="zh-CN" b="0" i="0" dirty="0">
                <a:solidFill>
                  <a:srgbClr val="121212"/>
                </a:solidFill>
                <a:effectLst/>
                <a:latin typeface="-apple-system"/>
              </a:rPr>
              <a:t>AI</a:t>
            </a:r>
            <a:r>
              <a:rPr lang="zh-CN" altLang="en-US" b="0" i="0" dirty="0">
                <a:solidFill>
                  <a:srgbClr val="121212"/>
                </a:solidFill>
                <a:effectLst/>
                <a:latin typeface="-apple-system"/>
              </a:rPr>
              <a:t>算法做了特殊加速设计的芯片，当前阶段的</a:t>
            </a:r>
            <a:r>
              <a:rPr lang="en-US" altLang="zh-CN" b="0" i="0" dirty="0">
                <a:solidFill>
                  <a:srgbClr val="121212"/>
                </a:solidFill>
                <a:effectLst/>
                <a:latin typeface="-apple-system"/>
              </a:rPr>
              <a:t>AI</a:t>
            </a:r>
            <a:r>
              <a:rPr lang="zh-CN" altLang="en-US" b="0" i="0" dirty="0">
                <a:solidFill>
                  <a:srgbClr val="121212"/>
                </a:solidFill>
                <a:effectLst/>
                <a:latin typeface="-apple-system"/>
              </a:rPr>
              <a:t>算法一般以深度学习算法为主，也可以包括其它机器学习算法。</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ea typeface="Tahoma" panose="020B0604030504040204" pitchFamily="34" charset="0"/>
                <a:cs typeface="Times New Roman" panose="02020603050405020304" pitchFamily="18" charset="0"/>
              </a:rPr>
              <a:t>AI</a:t>
            </a:r>
            <a:r>
              <a:rPr lang="zh-CN" altLang="en-US" sz="1200" dirty="0">
                <a:latin typeface="Times New Roman" panose="02020603050405020304" pitchFamily="18" charset="0"/>
                <a:cs typeface="Times New Roman" panose="02020603050405020304" pitchFamily="18" charset="0"/>
              </a:rPr>
              <a:t>芯片的发展经历了</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从</a:t>
            </a:r>
            <a:r>
              <a:rPr lang="en-US" altLang="zh-CN" sz="1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CPU</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到</a:t>
            </a:r>
            <a:r>
              <a:rPr lang="en-US" altLang="zh-CN" sz="1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GPU</a:t>
            </a:r>
            <a:r>
              <a:rPr lang="zh-CN" altLang="en-US" sz="1200" dirty="0">
                <a:latin typeface="Times New Roman" panose="02020603050405020304" pitchFamily="18" charset="0"/>
                <a:cs typeface="Times New Roman" panose="02020603050405020304" pitchFamily="18" charset="0"/>
              </a:rPr>
              <a:t>，</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再到</a:t>
            </a:r>
            <a:r>
              <a:rPr lang="en-US" altLang="zh-CN" sz="1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FPGA</a:t>
            </a:r>
            <a:r>
              <a:rPr lang="zh-CN" altLang="en-US" sz="1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a:t>
            </a:r>
            <a:r>
              <a:rPr lang="en-US" altLang="zh-CN" sz="1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ASIC</a:t>
            </a:r>
            <a:r>
              <a:rPr lang="zh-CN" altLang="en-US" sz="1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与类脑芯片</a:t>
            </a:r>
            <a:r>
              <a:rPr lang="zh-CN" altLang="en-US" sz="1200" dirty="0">
                <a:latin typeface="Times New Roman" panose="02020603050405020304" pitchFamily="18" charset="0"/>
                <a:cs typeface="Times New Roman" panose="02020603050405020304" pitchFamily="18" charset="0"/>
              </a:rPr>
              <a:t>的发展历程。</a:t>
            </a:r>
            <a:br>
              <a:rPr lang="zh-CN" altLang="en-US" dirty="0"/>
            </a:br>
            <a:r>
              <a:rPr lang="zh-CN" altLang="en-US" dirty="0"/>
              <a:t>下面我们回顾一下近</a:t>
            </a:r>
            <a:r>
              <a:rPr lang="en-US" altLang="zh-CN" dirty="0"/>
              <a:t>20</a:t>
            </a:r>
            <a:r>
              <a:rPr lang="zh-CN" altLang="en-US" dirty="0"/>
              <a:t>年以来</a:t>
            </a:r>
            <a:r>
              <a:rPr lang="en-US" altLang="zh-CN" dirty="0"/>
              <a:t>AI</a:t>
            </a:r>
            <a:r>
              <a:rPr lang="zh-CN" altLang="en-US" dirty="0"/>
              <a:t>芯片发展。</a:t>
            </a:r>
            <a:endParaRPr lang="zh-CN" altLang="en-US" sz="12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5</a:t>
            </a:fld>
            <a:endParaRPr lang="zh-CN" altLang="en-US"/>
          </a:p>
        </p:txBody>
      </p:sp>
    </p:spTree>
    <p:extLst>
      <p:ext uri="{BB962C8B-B14F-4D97-AF65-F5344CB8AC3E}">
        <p14:creationId xmlns:p14="http://schemas.microsoft.com/office/powerpoint/2010/main" val="2026875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20</a:t>
            </a:r>
            <a:r>
              <a:rPr lang="zh-CN" altLang="en-US" dirty="0"/>
              <a:t>世纪</a:t>
            </a:r>
            <a:r>
              <a:rPr lang="en-US" altLang="zh-CN" dirty="0"/>
              <a:t>90</a:t>
            </a:r>
            <a:r>
              <a:rPr lang="zh-CN" altLang="en-US" dirty="0"/>
              <a:t>年代和</a:t>
            </a:r>
            <a:r>
              <a:rPr lang="en-US" altLang="zh-CN" dirty="0"/>
              <a:t>21</a:t>
            </a:r>
            <a:r>
              <a:rPr lang="zh-CN" altLang="en-US" dirty="0"/>
              <a:t>世纪初，受制于算法、数据量等因素制约，且当初人工智能研究流派（符号主义）的影响，这个阶段</a:t>
            </a:r>
            <a:r>
              <a:rPr lang="en-US" altLang="zh-CN" dirty="0"/>
              <a:t>AI</a:t>
            </a:r>
            <a:r>
              <a:rPr lang="zh-CN" altLang="en-US" dirty="0"/>
              <a:t>芯片并没有太多市场需求，通用</a:t>
            </a:r>
            <a:r>
              <a:rPr lang="en-US" altLang="zh-CN" dirty="0"/>
              <a:t>CPU</a:t>
            </a:r>
            <a:r>
              <a:rPr lang="zh-CN" altLang="en-US" dirty="0"/>
              <a:t>即可满足</a:t>
            </a:r>
            <a:r>
              <a:rPr lang="en-US" altLang="zh-CN" dirty="0"/>
              <a:t>AI</a:t>
            </a:r>
            <a:r>
              <a:rPr lang="zh-CN" altLang="en-US" dirty="0"/>
              <a:t>算法的应用需求。</a:t>
            </a:r>
            <a:endParaRPr lang="en-US" altLang="zh-CN" dirty="0"/>
          </a:p>
          <a:p>
            <a:endParaRPr lang="zh-CN" altLang="en-US" dirty="0"/>
          </a:p>
          <a:p>
            <a:r>
              <a:rPr lang="zh-CN" altLang="en-US" dirty="0"/>
              <a:t>从</a:t>
            </a:r>
            <a:r>
              <a:rPr lang="en-US" altLang="zh-CN" dirty="0"/>
              <a:t>2006</a:t>
            </a:r>
            <a:r>
              <a:rPr lang="zh-CN" altLang="en-US" dirty="0"/>
              <a:t>年开始，</a:t>
            </a:r>
            <a:r>
              <a:rPr lang="en-US" altLang="zh-CN" dirty="0"/>
              <a:t>Geoffrey Hinton</a:t>
            </a:r>
            <a:r>
              <a:rPr lang="zh-CN" altLang="en-US" dirty="0"/>
              <a:t>在</a:t>
            </a:r>
            <a:r>
              <a:rPr lang="en-US" altLang="zh-CN" dirty="0"/>
              <a:t>Science</a:t>
            </a:r>
            <a:r>
              <a:rPr lang="zh-CN" altLang="en-US" dirty="0"/>
              <a:t>杂志上发表了使用神经网络降低数据维度的文章，为深度学习带来研究理论基础。同年，英伟达推出了</a:t>
            </a:r>
            <a:r>
              <a:rPr lang="en-US" altLang="zh-CN" dirty="0"/>
              <a:t>CUDA</a:t>
            </a:r>
            <a:r>
              <a:rPr lang="zh-CN" altLang="en-US" dirty="0"/>
              <a:t>，使开发者可以在</a:t>
            </a:r>
            <a:r>
              <a:rPr lang="en-US" altLang="zh-CN" dirty="0"/>
              <a:t>GPU</a:t>
            </a:r>
            <a:r>
              <a:rPr lang="zh-CN" altLang="en-US" dirty="0"/>
              <a:t>上面方便地进行编程。</a:t>
            </a:r>
            <a:endParaRPr lang="en-US" altLang="zh-CN" dirty="0"/>
          </a:p>
          <a:p>
            <a:endParaRPr lang="zh-CN" altLang="en-US" dirty="0"/>
          </a:p>
          <a:p>
            <a:r>
              <a:rPr lang="zh-CN" altLang="en-US" dirty="0"/>
              <a:t>在这之后的</a:t>
            </a:r>
            <a:r>
              <a:rPr lang="en-US" altLang="zh-CN" dirty="0"/>
              <a:t>5</a:t>
            </a:r>
            <a:r>
              <a:rPr lang="zh-CN" altLang="en-US" dirty="0"/>
              <a:t>年，人们发现</a:t>
            </a:r>
            <a:r>
              <a:rPr lang="en-US" altLang="zh-CN" dirty="0"/>
              <a:t>GPU</a:t>
            </a:r>
            <a:r>
              <a:rPr lang="zh-CN" altLang="en-US" dirty="0"/>
              <a:t>并行计算能力恰好适应</a:t>
            </a:r>
            <a:r>
              <a:rPr lang="en-US" altLang="zh-CN" dirty="0"/>
              <a:t>AI</a:t>
            </a:r>
            <a:r>
              <a:rPr lang="zh-CN" altLang="en-US" dirty="0"/>
              <a:t>算法和数据并行计算的需求，开始逐渐地尝试使用</a:t>
            </a:r>
            <a:r>
              <a:rPr lang="en-US" altLang="zh-CN" dirty="0"/>
              <a:t>GPU</a:t>
            </a:r>
            <a:r>
              <a:rPr lang="zh-CN" altLang="en-US" dirty="0"/>
              <a:t>来运行</a:t>
            </a:r>
            <a:r>
              <a:rPr lang="en-US" altLang="zh-CN" dirty="0"/>
              <a:t>AI</a:t>
            </a:r>
            <a:r>
              <a:rPr lang="zh-CN" altLang="en-US" dirty="0"/>
              <a:t>算法和进行验证。</a:t>
            </a:r>
            <a:endParaRPr lang="en-US" altLang="zh-CN" dirty="0"/>
          </a:p>
          <a:p>
            <a:endParaRPr lang="zh-CN" altLang="en-US" dirty="0"/>
          </a:p>
          <a:p>
            <a:r>
              <a:rPr lang="en-US" altLang="zh-CN" dirty="0"/>
              <a:t>2012</a:t>
            </a:r>
            <a:r>
              <a:rPr lang="zh-CN" altLang="en-US" dirty="0"/>
              <a:t>年后，云计算和移动设备广泛的发展，使得大量图像数据和用户数据增加。同年</a:t>
            </a:r>
            <a:r>
              <a:rPr lang="en-US" altLang="zh-CN" dirty="0"/>
              <a:t>Google</a:t>
            </a:r>
            <a:r>
              <a:rPr lang="zh-CN" altLang="en-US" dirty="0"/>
              <a:t>使用</a:t>
            </a:r>
            <a:r>
              <a:rPr lang="en-US" altLang="zh-CN" dirty="0"/>
              <a:t>1.6</a:t>
            </a:r>
            <a:r>
              <a:rPr lang="zh-CN" altLang="en-US" dirty="0"/>
              <a:t>万个</a:t>
            </a:r>
            <a:r>
              <a:rPr lang="en-US" altLang="zh-CN" dirty="0"/>
              <a:t>GPU</a:t>
            </a:r>
            <a:r>
              <a:rPr lang="zh-CN" altLang="en-US" dirty="0"/>
              <a:t>核组成的并行计算平台</a:t>
            </a:r>
            <a:r>
              <a:rPr lang="en-US" altLang="zh-CN" dirty="0"/>
              <a:t>Google Brain</a:t>
            </a:r>
            <a:r>
              <a:rPr lang="zh-CN" altLang="en-US" dirty="0"/>
              <a:t>训练</a:t>
            </a:r>
            <a:r>
              <a:rPr lang="en-US" altLang="zh-CN" dirty="0"/>
              <a:t>AI</a:t>
            </a:r>
            <a:r>
              <a:rPr lang="zh-CN" altLang="en-US" dirty="0"/>
              <a:t>模型，在语音和图像识别等领域获得了巨大成功。</a:t>
            </a:r>
            <a:endParaRPr lang="en-US" altLang="zh-CN" dirty="0"/>
          </a:p>
          <a:p>
            <a:endParaRPr lang="en-US" altLang="zh-CN" dirty="0"/>
          </a:p>
          <a:p>
            <a:r>
              <a:rPr lang="zh-CN" altLang="en-US" dirty="0"/>
              <a:t>同年</a:t>
            </a:r>
            <a:r>
              <a:rPr lang="en-US" altLang="zh-CN" dirty="0"/>
              <a:t>Alex</a:t>
            </a:r>
            <a:r>
              <a:rPr lang="zh-CN" altLang="en-US" dirty="0"/>
              <a:t>利用</a:t>
            </a:r>
            <a:r>
              <a:rPr lang="en-US" altLang="zh-CN" dirty="0"/>
              <a:t>2</a:t>
            </a:r>
            <a:r>
              <a:rPr lang="zh-CN" altLang="en-US" dirty="0"/>
              <a:t>块</a:t>
            </a:r>
            <a:r>
              <a:rPr lang="en-US" altLang="zh-CN" dirty="0"/>
              <a:t>GPU</a:t>
            </a:r>
            <a:r>
              <a:rPr lang="zh-CN" altLang="en-US" dirty="0"/>
              <a:t>的并行能力，实现的</a:t>
            </a:r>
            <a:r>
              <a:rPr lang="en-US" altLang="zh-CN" dirty="0" err="1"/>
              <a:t>AlexNet</a:t>
            </a:r>
            <a:r>
              <a:rPr lang="zh-CN" altLang="en-US" dirty="0"/>
              <a:t>，将图像分类错误率从</a:t>
            </a:r>
            <a:r>
              <a:rPr lang="en-US" altLang="zh-CN" dirty="0"/>
              <a:t>26</a:t>
            </a:r>
            <a:r>
              <a:rPr lang="zh-CN" altLang="en-US" dirty="0"/>
              <a:t>％降低到</a:t>
            </a:r>
            <a:r>
              <a:rPr lang="en-US" altLang="zh-CN" dirty="0"/>
              <a:t>15</a:t>
            </a:r>
            <a:r>
              <a:rPr lang="zh-CN" altLang="en-US" dirty="0"/>
              <a:t>％，以碾压第二名的分类性能，一举夺得</a:t>
            </a:r>
            <a:r>
              <a:rPr lang="en-US" altLang="zh-CN" dirty="0"/>
              <a:t>ImageNet</a:t>
            </a:r>
            <a:r>
              <a:rPr lang="zh-CN" altLang="en-US" dirty="0"/>
              <a:t>比赛冠军。</a:t>
            </a:r>
            <a:endParaRPr lang="en-US" altLang="zh-CN" dirty="0"/>
          </a:p>
          <a:p>
            <a:endParaRPr lang="zh-CN" altLang="en-US" dirty="0"/>
          </a:p>
          <a:p>
            <a:r>
              <a:rPr lang="zh-CN" altLang="en-US" dirty="0"/>
              <a:t>而产业和学术界对算力的需求是永无止尽的，随着</a:t>
            </a:r>
            <a:r>
              <a:rPr lang="en-US" altLang="zh-CN" dirty="0"/>
              <a:t>AI</a:t>
            </a:r>
            <a:r>
              <a:rPr lang="zh-CN" altLang="en-US" dirty="0"/>
              <a:t>对计算的需求不断增长和</a:t>
            </a:r>
            <a:r>
              <a:rPr lang="en-US" altLang="zh-CN" dirty="0"/>
              <a:t>AI</a:t>
            </a:r>
            <a:r>
              <a:rPr lang="zh-CN" altLang="en-US" dirty="0"/>
              <a:t>产业的爆发，</a:t>
            </a:r>
            <a:r>
              <a:rPr lang="en-US" altLang="zh-CN" dirty="0"/>
              <a:t>2014</a:t>
            </a:r>
            <a:r>
              <a:rPr lang="zh-CN" altLang="en-US" dirty="0"/>
              <a:t>年英伟达发布了首个为深度学习设计的</a:t>
            </a:r>
            <a:r>
              <a:rPr lang="en-US" altLang="zh-CN" dirty="0"/>
              <a:t>GPU</a:t>
            </a:r>
            <a:r>
              <a:rPr lang="zh-CN" altLang="en-US" dirty="0"/>
              <a:t>架构</a:t>
            </a:r>
            <a:r>
              <a:rPr lang="en-US" altLang="zh-CN" dirty="0"/>
              <a:t>Pascal</a:t>
            </a:r>
            <a:r>
              <a:rPr lang="zh-CN" altLang="en-US" dirty="0"/>
              <a:t>。到了</a:t>
            </a:r>
            <a:r>
              <a:rPr lang="en-US" altLang="zh-CN" dirty="0"/>
              <a:t>2016</a:t>
            </a:r>
            <a:r>
              <a:rPr lang="zh-CN" altLang="en-US" dirty="0"/>
              <a:t>年，</a:t>
            </a:r>
            <a:r>
              <a:rPr lang="en-US" altLang="zh-CN" dirty="0"/>
              <a:t>Google</a:t>
            </a:r>
            <a:r>
              <a:rPr lang="zh-CN" altLang="en-US" dirty="0"/>
              <a:t>公布了第一代</a:t>
            </a:r>
            <a:r>
              <a:rPr lang="en-US" altLang="zh-CN" dirty="0"/>
              <a:t>ASIC</a:t>
            </a:r>
            <a:r>
              <a:rPr lang="zh-CN" altLang="en-US" dirty="0"/>
              <a:t>芯片</a:t>
            </a:r>
            <a:r>
              <a:rPr lang="en-US" altLang="zh-CN" dirty="0"/>
              <a:t>TPU</a:t>
            </a:r>
            <a:r>
              <a:rPr lang="zh-CN" altLang="en-US" dirty="0"/>
              <a:t>，到</a:t>
            </a:r>
            <a:r>
              <a:rPr lang="en-US" altLang="zh-CN" dirty="0"/>
              <a:t>2021</a:t>
            </a:r>
            <a:r>
              <a:rPr lang="zh-CN" altLang="en-US" dirty="0"/>
              <a:t>年发展到了第四代。</a:t>
            </a:r>
            <a:endParaRPr lang="en-US" altLang="zh-CN" dirty="0"/>
          </a:p>
          <a:p>
            <a:endParaRPr lang="en-US" altLang="zh-CN" dirty="0"/>
          </a:p>
          <a:p>
            <a:r>
              <a:rPr lang="zh-CN" altLang="en-US" dirty="0"/>
              <a:t>在国内，</a:t>
            </a:r>
            <a:r>
              <a:rPr lang="en-US" altLang="zh-CN" dirty="0"/>
              <a:t>2016</a:t>
            </a:r>
            <a:r>
              <a:rPr lang="zh-CN" altLang="en-US" dirty="0"/>
              <a:t>年寒武纪发布了用于云计算和推理的</a:t>
            </a:r>
            <a:r>
              <a:rPr lang="en-US" altLang="zh-CN" dirty="0" err="1"/>
              <a:t>Diannao</a:t>
            </a:r>
            <a:r>
              <a:rPr lang="en-US" altLang="zh-CN" dirty="0"/>
              <a:t> FPGA</a:t>
            </a:r>
            <a:r>
              <a:rPr lang="zh-CN" altLang="en-US" dirty="0"/>
              <a:t>。</a:t>
            </a:r>
            <a:r>
              <a:rPr lang="en-US" altLang="zh-CN" dirty="0"/>
              <a:t>2017</a:t>
            </a:r>
            <a:r>
              <a:rPr lang="zh-CN" altLang="en-US" dirty="0"/>
              <a:t>年，华为第一个将</a:t>
            </a:r>
            <a:r>
              <a:rPr lang="en-US" altLang="zh-CN" dirty="0"/>
              <a:t>NPU</a:t>
            </a:r>
            <a:r>
              <a:rPr lang="zh-CN" altLang="en-US" dirty="0"/>
              <a:t>集成到手机上，使用</a:t>
            </a:r>
            <a:r>
              <a:rPr lang="en-US" altLang="zh-CN" dirty="0"/>
              <a:t>AI</a:t>
            </a:r>
            <a:r>
              <a:rPr lang="zh-CN" altLang="en-US" dirty="0"/>
              <a:t>算法增强手机拍照能力。在</a:t>
            </a:r>
            <a:r>
              <a:rPr lang="en-US" altLang="zh-CN" dirty="0"/>
              <a:t>2018</a:t>
            </a:r>
            <a:r>
              <a:rPr lang="zh-CN" altLang="en-US" dirty="0"/>
              <a:t>年，华为发布昇腾系列芯片</a:t>
            </a:r>
            <a:r>
              <a:rPr lang="en-US" altLang="zh-CN" dirty="0"/>
              <a:t>310</a:t>
            </a:r>
            <a:r>
              <a:rPr lang="zh-CN" altLang="en-US" dirty="0"/>
              <a:t>和</a:t>
            </a:r>
            <a:r>
              <a:rPr lang="en-US" altLang="zh-CN" dirty="0"/>
              <a:t>910</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6</a:t>
            </a:fld>
            <a:endParaRPr lang="zh-CN" altLang="en-US" dirty="0"/>
          </a:p>
        </p:txBody>
      </p:sp>
    </p:spTree>
    <p:extLst>
      <p:ext uri="{BB962C8B-B14F-4D97-AF65-F5344CB8AC3E}">
        <p14:creationId xmlns:p14="http://schemas.microsoft.com/office/powerpoint/2010/main" val="61345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介绍完以上这些，可能大家会有一个疑惑，我们已经有</a:t>
            </a:r>
            <a:r>
              <a:rPr lang="en-US" altLang="zh-CN" dirty="0"/>
              <a:t>CPU</a:t>
            </a:r>
            <a:r>
              <a:rPr lang="zh-CN" altLang="en-US" dirty="0"/>
              <a:t>、</a:t>
            </a:r>
            <a:r>
              <a:rPr lang="en-US" altLang="zh-CN" dirty="0"/>
              <a:t>GPU</a:t>
            </a:r>
            <a:r>
              <a:rPr lang="zh-CN" altLang="en-US" dirty="0"/>
              <a:t>，为什么还需要</a:t>
            </a:r>
            <a:r>
              <a:rPr lang="en-US" altLang="zh-CN" dirty="0"/>
              <a:t>AI</a:t>
            </a:r>
            <a:r>
              <a:rPr lang="zh-CN" altLang="en-US" dirty="0"/>
              <a:t>芯片？这就涉及到了</a:t>
            </a:r>
            <a:r>
              <a:rPr lang="en-US" altLang="zh-CN" dirty="0"/>
              <a:t>AI</a:t>
            </a:r>
            <a:r>
              <a:rPr lang="zh-CN" altLang="en-US" dirty="0"/>
              <a:t>芯片的系统架构以及其带来的优势</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7</a:t>
            </a:fld>
            <a:endParaRPr lang="zh-CN" altLang="en-US" dirty="0"/>
          </a:p>
        </p:txBody>
      </p:sp>
    </p:spTree>
    <p:extLst>
      <p:ext uri="{BB962C8B-B14F-4D97-AF65-F5344CB8AC3E}">
        <p14:creationId xmlns:p14="http://schemas.microsoft.com/office/powerpoint/2010/main" val="1298132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在传统</a:t>
            </a:r>
            <a:r>
              <a:rPr lang="en-US" altLang="zh-CN" b="0" i="0" dirty="0">
                <a:solidFill>
                  <a:srgbClr val="121212"/>
                </a:solidFill>
                <a:effectLst/>
                <a:latin typeface="-apple-system"/>
              </a:rPr>
              <a:t>CPU</a:t>
            </a:r>
            <a:r>
              <a:rPr lang="zh-CN" altLang="en-US" b="0" i="0" dirty="0">
                <a:solidFill>
                  <a:srgbClr val="121212"/>
                </a:solidFill>
                <a:effectLst/>
                <a:latin typeface="-apple-system"/>
              </a:rPr>
              <a:t>结构中，除了数据运算，还需要执行数据的存储与读取、指令分析、分支跳转等命令。其</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擅长的是逻辑控制、串行运算。</a:t>
            </a:r>
            <a:endPar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可以观察一下右边</a:t>
            </a:r>
            <a:r>
              <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AMD</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Zen2</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处理器的</a:t>
            </a:r>
            <a:r>
              <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Die</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图，其</a:t>
            </a:r>
            <a:r>
              <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ALU</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在这块，共有两组，每组</a:t>
            </a:r>
            <a:r>
              <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32</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个，可以和之后的</a:t>
            </a:r>
            <a:r>
              <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GPU</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对比一下。</a:t>
            </a:r>
            <a:endPar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但</a:t>
            </a:r>
            <a:r>
              <a:rPr lang="en-US" altLang="zh-CN" b="0" i="0" dirty="0">
                <a:solidFill>
                  <a:srgbClr val="121212"/>
                </a:solidFill>
                <a:effectLst/>
                <a:latin typeface="-apple-system"/>
              </a:rPr>
              <a:t>AI</a:t>
            </a:r>
            <a:r>
              <a:rPr lang="zh-CN" altLang="en-US" b="0" i="0" dirty="0">
                <a:solidFill>
                  <a:srgbClr val="121212"/>
                </a:solidFill>
                <a:effectLst/>
                <a:latin typeface="-apple-system"/>
              </a:rPr>
              <a:t>算法通常需要对海量数据进行处理，使用</a:t>
            </a:r>
            <a:r>
              <a:rPr lang="en-US" altLang="zh-CN" b="0" i="0" dirty="0">
                <a:solidFill>
                  <a:srgbClr val="121212"/>
                </a:solidFill>
                <a:effectLst/>
                <a:latin typeface="-apple-system"/>
              </a:rPr>
              <a:t>CPU</a:t>
            </a:r>
            <a:r>
              <a:rPr lang="zh-CN" altLang="en-US" b="0" i="0" dirty="0">
                <a:solidFill>
                  <a:srgbClr val="121212"/>
                </a:solidFill>
                <a:effectLst/>
                <a:latin typeface="-apple-system"/>
              </a:rPr>
              <a:t>执行算法，将会花费大量的时间在数据指令的读取分析上，因此计算效率非常低。</a:t>
            </a:r>
            <a:endPar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8</a:t>
            </a:fld>
            <a:endParaRPr lang="zh-CN" altLang="en-US"/>
          </a:p>
        </p:txBody>
      </p:sp>
    </p:spTree>
    <p:extLst>
      <p:ext uri="{BB962C8B-B14F-4D97-AF65-F5344CB8AC3E}">
        <p14:creationId xmlns:p14="http://schemas.microsoft.com/office/powerpoint/2010/main" val="238630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a:t>
            </a:r>
            <a:r>
              <a:rPr lang="en-US" altLang="zh-CN" dirty="0"/>
              <a:t>AI</a:t>
            </a:r>
            <a:r>
              <a:rPr lang="zh-CN" altLang="en-US" dirty="0"/>
              <a:t>产业的发展，业界出现了</a:t>
            </a:r>
            <a:r>
              <a:rPr lang="en-US" altLang="zh-CN" dirty="0"/>
              <a:t>4</a:t>
            </a:r>
            <a:r>
              <a:rPr lang="zh-CN" altLang="en-US" dirty="0"/>
              <a:t>种</a:t>
            </a:r>
            <a:r>
              <a:rPr lang="en-US" altLang="zh-CN" dirty="0"/>
              <a:t>AI</a:t>
            </a:r>
            <a:r>
              <a:rPr lang="zh-CN" altLang="en-US" dirty="0"/>
              <a:t>芯片架构。</a:t>
            </a:r>
            <a:endParaRPr lang="en-US" altLang="zh-CN" dirty="0"/>
          </a:p>
          <a:p>
            <a:r>
              <a:rPr lang="zh-CN" altLang="en-US" dirty="0"/>
              <a:t>以冯</a:t>
            </a:r>
            <a:r>
              <a:rPr lang="en-US" altLang="zh-CN" dirty="0"/>
              <a:t>·</a:t>
            </a:r>
            <a:r>
              <a:rPr lang="zh-CN" altLang="en-US" dirty="0"/>
              <a:t>诺依曼传统计算架构为基础，用于加速硬件计算能力为主，有</a:t>
            </a:r>
            <a:r>
              <a:rPr lang="en-US" altLang="zh-CN" dirty="0"/>
              <a:t>GPU</a:t>
            </a:r>
            <a:r>
              <a:rPr lang="zh-CN" altLang="en-US" dirty="0"/>
              <a:t>、</a:t>
            </a:r>
            <a:r>
              <a:rPr lang="en-US" altLang="zh-CN" dirty="0"/>
              <a:t>FPGA</a:t>
            </a:r>
            <a:r>
              <a:rPr lang="zh-CN" altLang="en-US" dirty="0"/>
              <a:t>、</a:t>
            </a:r>
            <a:r>
              <a:rPr lang="en-US" altLang="zh-CN" dirty="0"/>
              <a:t>ASIC 3</a:t>
            </a:r>
            <a:r>
              <a:rPr lang="zh-CN" altLang="en-US" dirty="0"/>
              <a:t>种类型</a:t>
            </a:r>
            <a:endParaRPr lang="en-US" altLang="zh-CN" dirty="0"/>
          </a:p>
          <a:p>
            <a:r>
              <a:rPr lang="zh-CN" altLang="en-US" dirty="0"/>
              <a:t>另外是颠覆冯</a:t>
            </a:r>
            <a:r>
              <a:rPr lang="en-US" altLang="zh-CN" dirty="0"/>
              <a:t>·</a:t>
            </a:r>
            <a:r>
              <a:rPr lang="zh-CN" altLang="en-US" dirty="0"/>
              <a:t>诺依曼架构，采用</a:t>
            </a:r>
            <a:r>
              <a:rPr lang="zh-CN" altLang="en-US" dirty="0">
                <a:hlinkClick r:id="rId3"/>
              </a:rPr>
              <a:t>类脑神经结构</a:t>
            </a:r>
            <a:r>
              <a:rPr lang="zh-CN" altLang="en-US" dirty="0"/>
              <a:t>独立设计，来提升计算能力。</a:t>
            </a:r>
            <a:endParaRPr lang="en-US" altLang="zh-CN" dirty="0"/>
          </a:p>
          <a:p>
            <a:r>
              <a:rPr lang="zh-CN" altLang="en-US" dirty="0"/>
              <a:t>下面我们详细展开前</a:t>
            </a:r>
            <a:r>
              <a:rPr lang="en-US" altLang="zh-CN" dirty="0"/>
              <a:t>3</a:t>
            </a:r>
            <a:r>
              <a:rPr lang="zh-CN" altLang="en-US" dirty="0"/>
              <a:t>种架构，而类脑芯片之前吴同学已经详细的介绍过了，在此不多赘述。</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9</a:t>
            </a:fld>
            <a:endParaRPr lang="zh-CN" altLang="en-US"/>
          </a:p>
        </p:txBody>
      </p:sp>
    </p:spTree>
    <p:extLst>
      <p:ext uri="{BB962C8B-B14F-4D97-AF65-F5344CB8AC3E}">
        <p14:creationId xmlns:p14="http://schemas.microsoft.com/office/powerpoint/2010/main" val="4255503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5" name="矩形: 单圆角 94">
            <a:extLst>
              <a:ext uri="{FF2B5EF4-FFF2-40B4-BE49-F238E27FC236}">
                <a16:creationId xmlns:a16="http://schemas.microsoft.com/office/drawing/2014/main" id="{79D5BB99-EF6C-458F-A30B-65D9B384DDE5}"/>
              </a:ext>
            </a:extLst>
          </p:cNvPr>
          <p:cNvSpPr/>
          <p:nvPr userDrawn="1"/>
        </p:nvSpPr>
        <p:spPr>
          <a:xfrm flipH="1">
            <a:off x="4953698" y="1606178"/>
            <a:ext cx="5594242" cy="1906732"/>
          </a:xfrm>
          <a:prstGeom prst="round1Rect">
            <a:avLst>
              <a:gd name="adj" fmla="val 1801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单圆角 95">
            <a:extLst>
              <a:ext uri="{FF2B5EF4-FFF2-40B4-BE49-F238E27FC236}">
                <a16:creationId xmlns:a16="http://schemas.microsoft.com/office/drawing/2014/main" id="{1C9906ED-0BCA-4C5A-9467-738173670E81}"/>
              </a:ext>
            </a:extLst>
          </p:cNvPr>
          <p:cNvSpPr/>
          <p:nvPr userDrawn="1"/>
        </p:nvSpPr>
        <p:spPr>
          <a:xfrm flipV="1">
            <a:off x="4953699" y="3512909"/>
            <a:ext cx="5594241" cy="612689"/>
          </a:xfrm>
          <a:prstGeom prst="round1Rect">
            <a:avLst>
              <a:gd name="adj" fmla="val 3719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BC356CFF-60C5-4F18-A819-DA42FA8C8A78}"/>
              </a:ext>
            </a:extLst>
          </p:cNvPr>
          <p:cNvSpPr txBox="1"/>
          <p:nvPr userDrawn="1"/>
        </p:nvSpPr>
        <p:spPr>
          <a:xfrm>
            <a:off x="5014956" y="1587366"/>
            <a:ext cx="5471723" cy="1757725"/>
          </a:xfrm>
          <a:prstGeom prst="rect">
            <a:avLst/>
          </a:prstGeom>
          <a:noFill/>
        </p:spPr>
        <p:txBody>
          <a:bodyPr wrap="square" rtlCol="0">
            <a:spAutoFit/>
          </a:bodyPr>
          <a:lstStyle/>
          <a:p>
            <a:pPr algn="ctr">
              <a:lnSpc>
                <a:spcPct val="120000"/>
              </a:lnSpc>
            </a:pPr>
            <a:r>
              <a:rPr lang="en-US" altLang="zh-CN" sz="6600" kern="0" baseline="0" dirty="0">
                <a:solidFill>
                  <a:schemeClr val="bg1"/>
                </a:solidFill>
                <a:latin typeface="+mj-ea"/>
                <a:ea typeface="+mj-ea"/>
              </a:rPr>
              <a:t>AI</a:t>
            </a:r>
            <a:r>
              <a:rPr lang="zh-CN" altLang="en-US" sz="6600" kern="0" baseline="0" dirty="0">
                <a:solidFill>
                  <a:schemeClr val="bg1"/>
                </a:solidFill>
                <a:latin typeface="+mj-ea"/>
                <a:ea typeface="+mj-ea"/>
              </a:rPr>
              <a:t>芯片</a:t>
            </a:r>
            <a:endParaRPr lang="en-US" altLang="zh-CN" sz="6600" kern="0" baseline="0" dirty="0">
              <a:solidFill>
                <a:schemeClr val="bg1"/>
              </a:solidFill>
              <a:latin typeface="+mj-ea"/>
              <a:ea typeface="+mj-ea"/>
            </a:endParaRPr>
          </a:p>
          <a:p>
            <a:pPr algn="r">
              <a:lnSpc>
                <a:spcPct val="120000"/>
              </a:lnSpc>
            </a:pPr>
            <a:r>
              <a:rPr lang="en-US" altLang="zh-CN" sz="2600" kern="0" baseline="0" dirty="0">
                <a:solidFill>
                  <a:schemeClr val="bg1"/>
                </a:solidFill>
                <a:latin typeface="+mj-ea"/>
                <a:ea typeface="+mj-ea"/>
              </a:rPr>
              <a:t>——</a:t>
            </a:r>
            <a:r>
              <a:rPr lang="zh-CN" altLang="en-US" sz="2600" kern="0" baseline="0" dirty="0">
                <a:solidFill>
                  <a:schemeClr val="bg1"/>
                </a:solidFill>
                <a:latin typeface="+mj-ea"/>
                <a:ea typeface="+mj-ea"/>
              </a:rPr>
              <a:t>以华为昇腾及寒武纪</a:t>
            </a:r>
            <a:r>
              <a:rPr lang="en-US" altLang="zh-CN" sz="2600" kern="0" baseline="0" dirty="0">
                <a:solidFill>
                  <a:schemeClr val="bg1"/>
                </a:solidFill>
                <a:latin typeface="+mj-ea"/>
                <a:ea typeface="+mj-ea"/>
              </a:rPr>
              <a:t>NPU</a:t>
            </a:r>
            <a:r>
              <a:rPr lang="zh-CN" altLang="en-US" sz="2600" kern="0" baseline="0" dirty="0">
                <a:solidFill>
                  <a:schemeClr val="bg1"/>
                </a:solidFill>
                <a:latin typeface="+mj-ea"/>
                <a:ea typeface="+mj-ea"/>
              </a:rPr>
              <a:t>为例</a:t>
            </a:r>
            <a:endParaRPr lang="en-US" altLang="zh-CN" sz="2600" kern="0" baseline="0" dirty="0">
              <a:solidFill>
                <a:schemeClr val="bg1"/>
              </a:solidFill>
              <a:latin typeface="+mj-ea"/>
              <a:ea typeface="+mj-ea"/>
            </a:endParaRPr>
          </a:p>
        </p:txBody>
      </p:sp>
      <p:sp>
        <p:nvSpPr>
          <p:cNvPr id="185" name="文本框 184">
            <a:extLst>
              <a:ext uri="{FF2B5EF4-FFF2-40B4-BE49-F238E27FC236}">
                <a16:creationId xmlns:a16="http://schemas.microsoft.com/office/drawing/2014/main" id="{5E10B9E3-1001-4C94-8E1C-EAC73F63DD5B}"/>
              </a:ext>
            </a:extLst>
          </p:cNvPr>
          <p:cNvSpPr txBox="1"/>
          <p:nvPr userDrawn="1"/>
        </p:nvSpPr>
        <p:spPr>
          <a:xfrm>
            <a:off x="5139745" y="3619199"/>
            <a:ext cx="5222147" cy="400110"/>
          </a:xfrm>
          <a:prstGeom prst="rect">
            <a:avLst/>
          </a:prstGeom>
          <a:noFill/>
        </p:spPr>
        <p:txBody>
          <a:bodyPr wrap="square" rtlCol="0">
            <a:spAutoFit/>
          </a:bodyPr>
          <a:lstStyle/>
          <a:p>
            <a:pPr algn="just"/>
            <a:r>
              <a:rPr lang="zh-CN" altLang="en-US" sz="2000" b="0" dirty="0">
                <a:solidFill>
                  <a:srgbClr val="4D7BB2"/>
                </a:solidFill>
              </a:rPr>
              <a:t>研究方法与前沿</a:t>
            </a:r>
            <a:r>
              <a:rPr lang="en-US" altLang="zh-CN" sz="2000" b="0" dirty="0">
                <a:solidFill>
                  <a:srgbClr val="4D7BB2"/>
                </a:solidFill>
              </a:rPr>
              <a:t>(</a:t>
            </a:r>
            <a:r>
              <a:rPr lang="zh-CN" altLang="en-US" sz="2000" b="0" dirty="0">
                <a:solidFill>
                  <a:srgbClr val="4D7BB2"/>
                </a:solidFill>
              </a:rPr>
              <a:t>计算机</a:t>
            </a:r>
            <a:r>
              <a:rPr lang="en-US" altLang="zh-CN" sz="2000" b="0" dirty="0">
                <a:solidFill>
                  <a:srgbClr val="4D7BB2"/>
                </a:solidFill>
              </a:rPr>
              <a:t>)</a:t>
            </a:r>
            <a:r>
              <a:rPr lang="zh-CN" altLang="en-US" sz="2000" b="0" dirty="0">
                <a:solidFill>
                  <a:srgbClr val="4D7BB2"/>
                </a:solidFill>
              </a:rPr>
              <a:t> </a:t>
            </a:r>
            <a:r>
              <a:rPr lang="en-US" altLang="zh-CN" sz="2000" b="0" dirty="0">
                <a:solidFill>
                  <a:srgbClr val="4D7BB2"/>
                </a:solidFill>
              </a:rPr>
              <a:t>· </a:t>
            </a:r>
            <a:r>
              <a:rPr lang="zh-CN" altLang="en-US" sz="2000" b="0" dirty="0">
                <a:solidFill>
                  <a:srgbClr val="4D7BB2"/>
                </a:solidFill>
              </a:rPr>
              <a:t>严昕宇 </a:t>
            </a:r>
            <a:r>
              <a:rPr lang="en-US" altLang="zh-CN" sz="2000" b="0" dirty="0">
                <a:solidFill>
                  <a:srgbClr val="4D7BB2"/>
                </a:solidFill>
              </a:rPr>
              <a:t>· 20121802</a:t>
            </a:r>
            <a:r>
              <a:rPr lang="zh-CN" altLang="en-US" sz="2000" b="0" dirty="0">
                <a:solidFill>
                  <a:srgbClr val="4D7BB2"/>
                </a:solidFill>
              </a:rPr>
              <a:t> </a:t>
            </a:r>
          </a:p>
        </p:txBody>
      </p:sp>
      <p:sp>
        <p:nvSpPr>
          <p:cNvPr id="191" name="矩形 190">
            <a:extLst>
              <a:ext uri="{FF2B5EF4-FFF2-40B4-BE49-F238E27FC236}">
                <a16:creationId xmlns:a16="http://schemas.microsoft.com/office/drawing/2014/main" id="{F8A852A0-A3CB-499B-B652-BBD9FEE92708}"/>
              </a:ext>
            </a:extLst>
          </p:cNvPr>
          <p:cNvSpPr/>
          <p:nvPr userDrawn="1"/>
        </p:nvSpPr>
        <p:spPr>
          <a:xfrm>
            <a:off x="515938" y="0"/>
            <a:ext cx="900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38E12717-7365-4071-88CB-3D382CF07EC1}"/>
              </a:ext>
            </a:extLst>
          </p:cNvPr>
          <p:cNvSpPr txBox="1"/>
          <p:nvPr userDrawn="1"/>
        </p:nvSpPr>
        <p:spPr>
          <a:xfrm rot="16200000">
            <a:off x="265805" y="4308474"/>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1" name="文本框 20">
            <a:extLst>
              <a:ext uri="{FF2B5EF4-FFF2-40B4-BE49-F238E27FC236}">
                <a16:creationId xmlns:a16="http://schemas.microsoft.com/office/drawing/2014/main" id="{CAD9ABFC-07DD-458B-878D-D75E8732F5BB}"/>
              </a:ext>
            </a:extLst>
          </p:cNvPr>
          <p:cNvSpPr txBox="1"/>
          <p:nvPr userDrawn="1"/>
        </p:nvSpPr>
        <p:spPr>
          <a:xfrm rot="16200000">
            <a:off x="265804" y="5588987"/>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5" name="文本框 24">
            <a:extLst>
              <a:ext uri="{FF2B5EF4-FFF2-40B4-BE49-F238E27FC236}">
                <a16:creationId xmlns:a16="http://schemas.microsoft.com/office/drawing/2014/main" id="{74C3A5AD-BC9B-4FC1-962E-7A9489C5640A}"/>
              </a:ext>
            </a:extLst>
          </p:cNvPr>
          <p:cNvSpPr txBox="1"/>
          <p:nvPr userDrawn="1"/>
        </p:nvSpPr>
        <p:spPr>
          <a:xfrm rot="16200000">
            <a:off x="262369" y="2995991"/>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6" name="文本框 25">
            <a:extLst>
              <a:ext uri="{FF2B5EF4-FFF2-40B4-BE49-F238E27FC236}">
                <a16:creationId xmlns:a16="http://schemas.microsoft.com/office/drawing/2014/main" id="{40523A00-D05F-47B3-98B6-A1DEC20F01D5}"/>
              </a:ext>
            </a:extLst>
          </p:cNvPr>
          <p:cNvSpPr txBox="1"/>
          <p:nvPr userDrawn="1"/>
        </p:nvSpPr>
        <p:spPr>
          <a:xfrm rot="16200000">
            <a:off x="262368" y="1669183"/>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7" name="文本框 26">
            <a:extLst>
              <a:ext uri="{FF2B5EF4-FFF2-40B4-BE49-F238E27FC236}">
                <a16:creationId xmlns:a16="http://schemas.microsoft.com/office/drawing/2014/main" id="{BB44C816-C9F2-4010-9C49-62C1B655D4F9}"/>
              </a:ext>
            </a:extLst>
          </p:cNvPr>
          <p:cNvSpPr txBox="1"/>
          <p:nvPr userDrawn="1"/>
        </p:nvSpPr>
        <p:spPr>
          <a:xfrm rot="16200000">
            <a:off x="263719" y="433533"/>
            <a:ext cx="1325877" cy="825611"/>
          </a:xfrm>
          <a:prstGeom prst="rect">
            <a:avLst/>
          </a:prstGeom>
          <a:noFill/>
          <a:ln>
            <a:noFill/>
          </a:ln>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Tree>
    <p:extLst>
      <p:ext uri="{BB962C8B-B14F-4D97-AF65-F5344CB8AC3E}">
        <p14:creationId xmlns:p14="http://schemas.microsoft.com/office/powerpoint/2010/main" val="1596499300"/>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FF1AE5D-4C05-4FED-B082-4A5DB074EC4C}"/>
              </a:ext>
            </a:extLst>
          </p:cNvPr>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5B7CE851-8450-4C2C-A43C-7A1C45DB5BC1}"/>
              </a:ext>
            </a:extLst>
          </p:cNvPr>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a:extLst>
              <a:ext uri="{FF2B5EF4-FFF2-40B4-BE49-F238E27FC236}">
                <a16:creationId xmlns:a16="http://schemas.microsoft.com/office/drawing/2014/main" id="{25DDD4EB-C8A9-4EDF-B80D-3725B15BCBC6}"/>
              </a:ext>
            </a:extLst>
          </p:cNvPr>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89611C11-328E-496F-9108-DED9214C031D}"/>
              </a:ext>
            </a:extLst>
          </p:cNvPr>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extLst>
      <p:ext uri="{BB962C8B-B14F-4D97-AF65-F5344CB8AC3E}">
        <p14:creationId xmlns:p14="http://schemas.microsoft.com/office/powerpoint/2010/main" val="2439293508"/>
      </p:ext>
    </p:extLst>
  </p:cSld>
  <p:clrMapOvr>
    <a:masterClrMapping/>
  </p:clrMapOvr>
  <p:transition spd="slow">
    <p:push/>
  </p:transition>
  <p:extLst>
    <p:ext uri="{DCECCB84-F9BA-43D5-87BE-67443E8EF086}">
      <p15:sldGuideLst xmlns:p15="http://schemas.microsoft.com/office/powerpoint/2012/main">
        <p15:guide id="1" orient="horz" pos="913" userDrawn="1">
          <p15:clr>
            <a:srgbClr val="FBAE40"/>
          </p15:clr>
        </p15:guide>
        <p15:guide id="2" orient="horz" pos="52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44134"/>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73CF3B0-22A9-4397-A2E7-A1FBCFA9AB1A}"/>
              </a:ext>
            </a:extLst>
          </p:cNvPr>
          <p:cNvSpPr/>
          <p:nvPr userDrawn="1"/>
        </p:nvSpPr>
        <p:spPr>
          <a:xfrm>
            <a:off x="0" y="0"/>
            <a:ext cx="12192000" cy="6858000"/>
          </a:xfrm>
          <a:prstGeom prst="rect">
            <a:avLst/>
          </a:prstGeom>
          <a:gradFill flip="none" rotWithShape="1">
            <a:gsLst>
              <a:gs pos="0">
                <a:schemeClr val="accent1"/>
              </a:gs>
              <a:gs pos="93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8572D031-D400-43B0-8E21-E4212395CCCF}"/>
              </a:ext>
            </a:extLst>
          </p:cNvPr>
          <p:cNvSpPr>
            <a:spLocks noGrp="1"/>
          </p:cNvSpPr>
          <p:nvPr>
            <p:ph type="body" sz="quarter" idx="11" hasCustomPrompt="1"/>
          </p:nvPr>
        </p:nvSpPr>
        <p:spPr>
          <a:xfrm>
            <a:off x="531162" y="2999597"/>
            <a:ext cx="4500000" cy="1648603"/>
          </a:xfrm>
          <a:prstGeom prst="rect">
            <a:avLst/>
          </a:prstGeom>
        </p:spPr>
        <p:txBody>
          <a:bodyPr/>
          <a:lstStyle>
            <a:lvl1pPr marL="0" indent="0">
              <a:lnSpc>
                <a:spcPct val="120000"/>
              </a:lnSpc>
              <a:spcBef>
                <a:spcPts val="0"/>
              </a:spcBef>
              <a:buNone/>
              <a:defRPr sz="4400">
                <a:solidFill>
                  <a:schemeClr val="bg1"/>
                </a:solidFill>
                <a:latin typeface="+mj-lt"/>
                <a:ea typeface="+mj-ea"/>
              </a:defRPr>
            </a:lvl1pPr>
          </a:lstStyle>
          <a:p>
            <a:pPr lvl="0"/>
            <a:r>
              <a:rPr lang="zh-CN" altLang="en-US" dirty="0"/>
              <a:t>欧洲专利制度的建立与发展</a:t>
            </a:r>
          </a:p>
        </p:txBody>
      </p:sp>
      <p:sp>
        <p:nvSpPr>
          <p:cNvPr id="15" name="文本占位符 10">
            <a:extLst>
              <a:ext uri="{FF2B5EF4-FFF2-40B4-BE49-F238E27FC236}">
                <a16:creationId xmlns:a16="http://schemas.microsoft.com/office/drawing/2014/main" id="{F304C83E-343E-4C49-9FC3-4D4D6686554E}"/>
              </a:ext>
            </a:extLst>
          </p:cNvPr>
          <p:cNvSpPr>
            <a:spLocks noGrp="1"/>
          </p:cNvSpPr>
          <p:nvPr>
            <p:ph type="body" sz="quarter" idx="12" hasCustomPrompt="1"/>
          </p:nvPr>
        </p:nvSpPr>
        <p:spPr>
          <a:xfrm>
            <a:off x="523558" y="1117554"/>
            <a:ext cx="4507604" cy="1409603"/>
          </a:xfrm>
          <a:prstGeom prst="rect">
            <a:avLst/>
          </a:prstGeom>
        </p:spPr>
        <p:txBody>
          <a:bodyPr/>
          <a:lstStyle>
            <a:lvl1pPr marL="0" indent="0" algn="just">
              <a:lnSpc>
                <a:spcPct val="100000"/>
              </a:lnSpc>
              <a:buNone/>
              <a:defRPr sz="9600">
                <a:solidFill>
                  <a:schemeClr val="bg1">
                    <a:alpha val="90000"/>
                  </a:schemeClr>
                </a:solidFill>
                <a:latin typeface="+mj-lt"/>
              </a:defRPr>
            </a:lvl1pPr>
          </a:lstStyle>
          <a:p>
            <a:pPr lvl="0"/>
            <a:r>
              <a:rPr lang="en-US" altLang="zh-CN" dirty="0"/>
              <a:t>01</a:t>
            </a:r>
            <a:endParaRPr lang="zh-CN" altLang="en-US" dirty="0"/>
          </a:p>
        </p:txBody>
      </p:sp>
      <p:cxnSp>
        <p:nvCxnSpPr>
          <p:cNvPr id="21" name="直接连接符 20">
            <a:extLst>
              <a:ext uri="{FF2B5EF4-FFF2-40B4-BE49-F238E27FC236}">
                <a16:creationId xmlns:a16="http://schemas.microsoft.com/office/drawing/2014/main" id="{2C99AB84-1E1E-4285-BDFB-DB3968D6A5B6}"/>
              </a:ext>
            </a:extLst>
          </p:cNvPr>
          <p:cNvCxnSpPr/>
          <p:nvPr userDrawn="1"/>
        </p:nvCxnSpPr>
        <p:spPr>
          <a:xfrm>
            <a:off x="685800" y="2763377"/>
            <a:ext cx="1988820" cy="0"/>
          </a:xfrm>
          <a:prstGeom prst="line">
            <a:avLst/>
          </a:prstGeom>
          <a:ln w="28575" cap="rnd">
            <a:solidFill>
              <a:schemeClr val="bg1">
                <a:alpha val="8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4886"/>
      </p:ext>
    </p:extLst>
  </p:cSld>
  <p:clrMapOvr>
    <a:masterClrMapping/>
  </p:clrMapOvr>
  <p:transition spd="slow">
    <p:push/>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733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userDrawn="1">
          <p15:clr>
            <a:srgbClr val="F26B43"/>
          </p15:clr>
        </p15:guide>
        <p15:guide id="2" pos="325" userDrawn="1">
          <p15:clr>
            <a:srgbClr val="F26B43"/>
          </p15:clr>
        </p15:guide>
        <p15:guide id="3" orient="horz" pos="4110" userDrawn="1">
          <p15:clr>
            <a:srgbClr val="F26B43"/>
          </p15:clr>
        </p15:guide>
        <p15:guide id="4"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package" Target="../embeddings/Microsoft_Visio_Drawing.vsdx"/><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vmlDrawing" Target="../drawings/vmlDrawing2.vml"/><Relationship Id="rId6" Type="http://schemas.openxmlformats.org/officeDocument/2006/relationships/image" Target="../media/image22.emf"/><Relationship Id="rId5" Type="http://schemas.openxmlformats.org/officeDocument/2006/relationships/package" Target="../embeddings/Microsoft_Visio_Drawing1.vsdx"/><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3.vml"/><Relationship Id="rId6" Type="http://schemas.openxmlformats.org/officeDocument/2006/relationships/image" Target="../media/image23.emf"/><Relationship Id="rId5" Type="http://schemas.openxmlformats.org/officeDocument/2006/relationships/package" Target="../embeddings/Microsoft_Visio_Drawing2.vsdx"/><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5.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019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芯片系统架构</a:t>
            </a:r>
          </a:p>
        </p:txBody>
      </p:sp>
      <p:sp>
        <p:nvSpPr>
          <p:cNvPr id="35" name="文本框 34"/>
          <p:cNvSpPr txBox="1"/>
          <p:nvPr/>
        </p:nvSpPr>
        <p:spPr>
          <a:xfrm>
            <a:off x="515938" y="2066182"/>
            <a:ext cx="6113464" cy="442166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en-US" altLang="zh-C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GPU</a:t>
            </a: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主要面对类型高度统一、相互无依赖的大规模数据和不需打断的纯净计算环境</a:t>
            </a:r>
            <a:endParaRPr lang="en-US" altLang="zh-C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ct val="120000"/>
              </a:lnSpc>
              <a:spcBef>
                <a:spcPts val="600"/>
              </a:spcBef>
              <a:buSzPct val="60000"/>
              <a:buFont typeface="Wingdings" panose="05000000000000000000" pitchFamily="2" charset="2"/>
              <a:buChar char="l"/>
            </a:pPr>
            <a:r>
              <a:rPr lang="zh-CN" altLang="en-US" sz="2800" dirty="0">
                <a:latin typeface="Times New Roman" panose="02020603050405020304" pitchFamily="18" charset="0"/>
                <a:cs typeface="Times New Roman" panose="02020603050405020304" pitchFamily="18" charset="0"/>
              </a:rPr>
              <a:t>拥有若干由数以千计的更小的核心（专为同时处理多重任务而设计）组成的大规模并行计算架构</a:t>
            </a:r>
          </a:p>
          <a:p>
            <a:pPr marL="342900" indent="-342900" algn="l">
              <a:lnSpc>
                <a:spcPct val="120000"/>
              </a:lnSpc>
              <a:spcBef>
                <a:spcPts val="600"/>
              </a:spcBef>
              <a:buSzPct val="60000"/>
              <a:buFont typeface="Wingdings" panose="05000000000000000000" pitchFamily="2" charset="2"/>
              <a:buChar char="l"/>
            </a:pP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基于大吞吐量设计</a:t>
            </a:r>
          </a:p>
          <a:p>
            <a:pPr marL="342900" indent="-342900" algn="l">
              <a:lnSpc>
                <a:spcPct val="120000"/>
              </a:lnSpc>
              <a:spcBef>
                <a:spcPts val="600"/>
              </a:spcBef>
              <a:buSzPct val="60000"/>
              <a:buFont typeface="Wingdings" panose="05000000000000000000" pitchFamily="2" charset="2"/>
              <a:buChar char="l"/>
            </a:pP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擅长计算密集和易于并行的程序</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529376"/>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GPU (Graph Processing Unit)</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5556DB03-5487-8F46-66F5-19DBADC9B1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67" t="6656" r="5815" b="20726"/>
          <a:stretch/>
        </p:blipFill>
        <p:spPr bwMode="auto">
          <a:xfrm>
            <a:off x="7356062" y="4328013"/>
            <a:ext cx="4320000" cy="183592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CC4EA56-14E9-F3D0-016B-AC0518FBAEB8}"/>
              </a:ext>
            </a:extLst>
          </p:cNvPr>
          <p:cNvSpPr txBox="1"/>
          <p:nvPr/>
        </p:nvSpPr>
        <p:spPr>
          <a:xfrm>
            <a:off x="8040692" y="6295040"/>
            <a:ext cx="2950739"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图</a:t>
            </a:r>
            <a:r>
              <a:rPr lang="en-US" altLang="zh-CN" sz="2000" dirty="0">
                <a:gradFill>
                  <a:gsLst>
                    <a:gs pos="100000">
                      <a:schemeClr val="accent4"/>
                    </a:gs>
                    <a:gs pos="23000">
                      <a:schemeClr val="accent1">
                        <a:alpha val="95000"/>
                      </a:schemeClr>
                    </a:gs>
                  </a:gsLst>
                  <a:lin ang="2700000" scaled="1"/>
                </a:gradFill>
                <a:latin typeface="+mj-lt"/>
                <a:ea typeface="+mj-ea"/>
              </a:rPr>
              <a:t>2 CPU</a:t>
            </a:r>
            <a:r>
              <a:rPr lang="zh-CN" altLang="en-US" sz="2000" dirty="0">
                <a:gradFill>
                  <a:gsLst>
                    <a:gs pos="100000">
                      <a:schemeClr val="accent4"/>
                    </a:gs>
                    <a:gs pos="23000">
                      <a:schemeClr val="accent1">
                        <a:alpha val="95000"/>
                      </a:schemeClr>
                    </a:gs>
                  </a:gsLst>
                  <a:lin ang="2700000" scaled="1"/>
                </a:gradFill>
                <a:latin typeface="+mj-lt"/>
                <a:ea typeface="+mj-ea"/>
              </a:rPr>
              <a:t>、</a:t>
            </a:r>
            <a:r>
              <a:rPr lang="en-US" altLang="zh-CN" sz="2000" dirty="0">
                <a:gradFill>
                  <a:gsLst>
                    <a:gs pos="100000">
                      <a:schemeClr val="accent4"/>
                    </a:gs>
                    <a:gs pos="23000">
                      <a:schemeClr val="accent1">
                        <a:alpha val="95000"/>
                      </a:schemeClr>
                    </a:gs>
                  </a:gsLst>
                  <a:lin ang="2700000" scaled="1"/>
                </a:gradFill>
                <a:latin typeface="+mj-lt"/>
                <a:ea typeface="+mj-ea"/>
              </a:rPr>
              <a:t>GPU</a:t>
            </a:r>
            <a:r>
              <a:rPr lang="zh-CN" altLang="en-US" sz="2000" dirty="0">
                <a:gradFill>
                  <a:gsLst>
                    <a:gs pos="100000">
                      <a:schemeClr val="accent4"/>
                    </a:gs>
                    <a:gs pos="23000">
                      <a:schemeClr val="accent1">
                        <a:alpha val="95000"/>
                      </a:schemeClr>
                    </a:gs>
                  </a:gsLst>
                  <a:lin ang="2700000" scaled="1"/>
                </a:gradFill>
                <a:latin typeface="+mj-lt"/>
                <a:ea typeface="+mj-ea"/>
              </a:rPr>
              <a:t>架构对比</a:t>
            </a:r>
          </a:p>
        </p:txBody>
      </p:sp>
      <p:pic>
        <p:nvPicPr>
          <p:cNvPr id="10242" name="Picture 2">
            <a:extLst>
              <a:ext uri="{FF2B5EF4-FFF2-40B4-BE49-F238E27FC236}">
                <a16:creationId xmlns:a16="http://schemas.microsoft.com/office/drawing/2014/main" id="{2BB5CA58-F072-48A2-B91C-48E7D6C42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061" y="2244257"/>
            <a:ext cx="2736000" cy="183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7892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xEl>
                                              <p:pRg st="1" end="1"/>
                                            </p:txEl>
                                          </p:spTgt>
                                        </p:tgtEl>
                                        <p:attrNameLst>
                                          <p:attrName>style.visibility</p:attrName>
                                        </p:attrNameLst>
                                      </p:cBhvr>
                                      <p:to>
                                        <p:strVal val="visible"/>
                                      </p:to>
                                    </p:set>
                                    <p:animEffect transition="in" filter="fade">
                                      <p:cBhvr>
                                        <p:cTn id="18" dur="500"/>
                                        <p:tgtEl>
                                          <p:spTgt spid="35">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xEl>
                                              <p:pRg st="2" end="2"/>
                                            </p:txEl>
                                          </p:spTgt>
                                        </p:tgtEl>
                                        <p:attrNameLst>
                                          <p:attrName>style.visibility</p:attrName>
                                        </p:attrNameLst>
                                      </p:cBhvr>
                                      <p:to>
                                        <p:strVal val="visible"/>
                                      </p:to>
                                    </p:set>
                                    <p:animEffect transition="in" filter="fade">
                                      <p:cBhvr>
                                        <p:cTn id="21" dur="500"/>
                                        <p:tgtEl>
                                          <p:spTgt spid="35">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xEl>
                                              <p:pRg st="3" end="3"/>
                                            </p:txEl>
                                          </p:spTgt>
                                        </p:tgtEl>
                                        <p:attrNameLst>
                                          <p:attrName>style.visibility</p:attrName>
                                        </p:attrNameLst>
                                      </p:cBhvr>
                                      <p:to>
                                        <p:strVal val="visible"/>
                                      </p:to>
                                    </p:set>
                                    <p:animEffect transition="in" filter="fade">
                                      <p:cBhvr>
                                        <p:cTn id="24" dur="500"/>
                                        <p:tgtEl>
                                          <p:spTgt spid="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芯片系统架构</a:t>
            </a:r>
          </a:p>
        </p:txBody>
      </p:sp>
      <p:sp>
        <p:nvSpPr>
          <p:cNvPr id="35" name="文本框 34"/>
          <p:cNvSpPr txBox="1"/>
          <p:nvPr/>
        </p:nvSpPr>
        <p:spPr>
          <a:xfrm>
            <a:off x="515936" y="2041236"/>
            <a:ext cx="11070064" cy="4720203"/>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GPU(Graph Processing Unit)</a:t>
            </a:r>
            <a:r>
              <a:rPr lang="zh-CN" altLang="en-US" sz="2800" dirty="0">
                <a:latin typeface="Times New Roman" panose="02020603050405020304" pitchFamily="18" charset="0"/>
                <a:cs typeface="Times New Roman" panose="02020603050405020304" pitchFamily="18" charset="0"/>
              </a:rPr>
              <a:t>在</a:t>
            </a: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矩阵计算和并行计算</a:t>
            </a:r>
            <a:r>
              <a:rPr lang="zh-CN" altLang="en-US" sz="2800" dirty="0">
                <a:latin typeface="Times New Roman" panose="02020603050405020304" pitchFamily="18" charset="0"/>
                <a:cs typeface="Times New Roman" panose="02020603050405020304" pitchFamily="18" charset="0"/>
              </a:rPr>
              <a:t>上具有突出的性能，</a:t>
            </a: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异构计算的主力</a:t>
            </a:r>
            <a:r>
              <a:rPr lang="zh-CN" altLang="en-US" sz="2800" dirty="0">
                <a:latin typeface="Times New Roman" panose="02020603050405020304" pitchFamily="18" charset="0"/>
                <a:cs typeface="Times New Roman" panose="02020603050405020304" pitchFamily="18" charset="0"/>
              </a:rPr>
              <a:t>，最早作为深度学习的加速芯片被引入</a:t>
            </a:r>
            <a:r>
              <a:rPr lang="en-US" altLang="zh-CN" sz="2800" dirty="0">
                <a:latin typeface="Times New Roman" panose="02020603050405020304" pitchFamily="18" charset="0"/>
                <a:cs typeface="Times New Roman" panose="02020603050405020304" pitchFamily="18" charset="0"/>
              </a:rPr>
              <a:t>AI</a:t>
            </a:r>
            <a:r>
              <a:rPr lang="zh-CN" altLang="en-US" sz="2800" dirty="0">
                <a:latin typeface="Times New Roman" panose="02020603050405020304" pitchFamily="18" charset="0"/>
                <a:cs typeface="Times New Roman" panose="02020603050405020304" pitchFamily="18" charset="0"/>
              </a:rPr>
              <a:t>领域，且生态成熟</a:t>
            </a:r>
          </a:p>
          <a:p>
            <a:pPr marL="342900" indent="-342900" algn="l">
              <a:lnSpc>
                <a:spcPct val="120000"/>
              </a:lnSpc>
              <a:spcBef>
                <a:spcPts val="600"/>
              </a:spcBef>
              <a:buSzPct val="6000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NVIDIA</a:t>
            </a:r>
            <a:r>
              <a:rPr lang="zh-CN" altLang="en-US" sz="2800" dirty="0">
                <a:latin typeface="Times New Roman" panose="02020603050405020304" pitchFamily="18" charset="0"/>
                <a:cs typeface="Times New Roman" panose="02020603050405020304" pitchFamily="18" charset="0"/>
              </a:rPr>
              <a:t>沿用</a:t>
            </a:r>
            <a:r>
              <a:rPr lang="en-US" altLang="zh-CN" sz="2800" dirty="0">
                <a:latin typeface="Times New Roman" panose="02020603050405020304" pitchFamily="18" charset="0"/>
                <a:cs typeface="Times New Roman" panose="02020603050405020304" pitchFamily="18" charset="0"/>
              </a:rPr>
              <a:t>GPU</a:t>
            </a:r>
            <a:r>
              <a:rPr lang="zh-CN" altLang="en-US" sz="2800" dirty="0">
                <a:latin typeface="Times New Roman" panose="02020603050405020304" pitchFamily="18" charset="0"/>
                <a:cs typeface="Times New Roman" panose="02020603050405020304" pitchFamily="18" charset="0"/>
              </a:rPr>
              <a:t>架构，</a:t>
            </a: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对深度学习主要向两个方向发力</a:t>
            </a:r>
            <a:r>
              <a:rPr lang="zh-CN" altLang="en-US" sz="2800" dirty="0">
                <a:latin typeface="Times New Roman" panose="02020603050405020304" pitchFamily="18" charset="0"/>
                <a:cs typeface="Times New Roman" panose="02020603050405020304" pitchFamily="18" charset="0"/>
              </a:rPr>
              <a:t>：</a:t>
            </a:r>
          </a:p>
          <a:p>
            <a:pPr marL="800100" lvl="1" indent="-342900">
              <a:lnSpc>
                <a:spcPct val="120000"/>
              </a:lnSpc>
              <a:spcBef>
                <a:spcPts val="600"/>
              </a:spcBef>
              <a:buSzPct val="60000"/>
              <a:buFont typeface="Wingdings" panose="05000000000000000000" pitchFamily="2" charset="2"/>
              <a:buChar char="l"/>
            </a:pPr>
            <a:r>
              <a:rPr lang="zh-CN" altLang="en-US" sz="24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丰富生态</a:t>
            </a:r>
            <a:r>
              <a:rPr lang="zh-CN" altLang="en-US" sz="2400" dirty="0">
                <a:solidFill>
                  <a:schemeClr val="tx2"/>
                </a:solidFill>
                <a:latin typeface="Times New Roman" panose="02020603050405020304" pitchFamily="18" charset="0"/>
                <a:cs typeface="Times New Roman" panose="02020603050405020304" pitchFamily="18" charset="0"/>
              </a:rPr>
              <a:t>：推出</a:t>
            </a:r>
            <a:r>
              <a:rPr lang="en-US" altLang="zh-CN" sz="2400" dirty="0" err="1">
                <a:solidFill>
                  <a:schemeClr val="tx2"/>
                </a:solidFill>
                <a:latin typeface="Times New Roman" panose="02020603050405020304" pitchFamily="18" charset="0"/>
                <a:cs typeface="Times New Roman" panose="02020603050405020304" pitchFamily="18" charset="0"/>
              </a:rPr>
              <a:t>cuDNN</a:t>
            </a:r>
            <a:r>
              <a:rPr lang="zh-CN" altLang="en-US" sz="2400" dirty="0">
                <a:solidFill>
                  <a:schemeClr val="tx2"/>
                </a:solidFill>
                <a:latin typeface="Times New Roman" panose="02020603050405020304" pitchFamily="18" charset="0"/>
                <a:cs typeface="Times New Roman" panose="02020603050405020304" pitchFamily="18" charset="0"/>
              </a:rPr>
              <a:t>针对神经网络的优化库，提升易用性并优化</a:t>
            </a:r>
            <a:r>
              <a:rPr lang="en-US" altLang="zh-CN" sz="2400" dirty="0">
                <a:solidFill>
                  <a:schemeClr val="tx2"/>
                </a:solidFill>
                <a:latin typeface="Times New Roman" panose="02020603050405020304" pitchFamily="18" charset="0"/>
                <a:cs typeface="Times New Roman" panose="02020603050405020304" pitchFamily="18" charset="0"/>
              </a:rPr>
              <a:t>GPU</a:t>
            </a:r>
            <a:r>
              <a:rPr lang="zh-CN" altLang="en-US" sz="2400" dirty="0">
                <a:solidFill>
                  <a:schemeClr val="tx2"/>
                </a:solidFill>
                <a:latin typeface="Times New Roman" panose="02020603050405020304" pitchFamily="18" charset="0"/>
                <a:cs typeface="Times New Roman" panose="02020603050405020304" pitchFamily="18" charset="0"/>
              </a:rPr>
              <a:t>底层架构</a:t>
            </a:r>
          </a:p>
          <a:p>
            <a:pPr marL="800100" lvl="1" indent="-342900">
              <a:lnSpc>
                <a:spcPct val="120000"/>
              </a:lnSpc>
              <a:spcBef>
                <a:spcPts val="600"/>
              </a:spcBef>
              <a:buSzPct val="60000"/>
              <a:buFont typeface="Wingdings" panose="05000000000000000000" pitchFamily="2" charset="2"/>
              <a:buChar char="l"/>
            </a:pPr>
            <a:r>
              <a:rPr lang="zh-CN" altLang="en-US" sz="24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提升定制性</a:t>
            </a:r>
            <a:r>
              <a:rPr lang="zh-CN" altLang="en-US" sz="2400" dirty="0">
                <a:solidFill>
                  <a:schemeClr val="tx2"/>
                </a:solidFill>
                <a:latin typeface="Times New Roman" panose="02020603050405020304" pitchFamily="18" charset="0"/>
                <a:cs typeface="Times New Roman" panose="02020603050405020304" pitchFamily="18" charset="0"/>
              </a:rPr>
              <a:t>：增加多数据类型支持（不再坚持</a:t>
            </a:r>
            <a:r>
              <a:rPr lang="en-US" altLang="zh-CN" sz="2400" dirty="0">
                <a:solidFill>
                  <a:schemeClr val="tx2"/>
                </a:solidFill>
                <a:latin typeface="Times New Roman" panose="02020603050405020304" pitchFamily="18" charset="0"/>
                <a:cs typeface="Times New Roman" panose="02020603050405020304" pitchFamily="18" charset="0"/>
              </a:rPr>
              <a:t>float32</a:t>
            </a:r>
            <a:r>
              <a:rPr lang="zh-CN" altLang="en-US" sz="2400" dirty="0">
                <a:solidFill>
                  <a:schemeClr val="tx2"/>
                </a:solidFill>
                <a:latin typeface="Times New Roman" panose="02020603050405020304" pitchFamily="18" charset="0"/>
                <a:cs typeface="Times New Roman" panose="02020603050405020304" pitchFamily="18" charset="0"/>
              </a:rPr>
              <a:t>，增加</a:t>
            </a:r>
            <a:r>
              <a:rPr lang="en-US" altLang="zh-CN" sz="2400" dirty="0">
                <a:solidFill>
                  <a:schemeClr val="tx2"/>
                </a:solidFill>
                <a:latin typeface="Times New Roman" panose="02020603050405020304" pitchFamily="18" charset="0"/>
                <a:cs typeface="Times New Roman" panose="02020603050405020304" pitchFamily="18" charset="0"/>
              </a:rPr>
              <a:t>int8</a:t>
            </a:r>
            <a:r>
              <a:rPr lang="zh-CN" altLang="en-US" sz="2400" dirty="0">
                <a:solidFill>
                  <a:schemeClr val="tx2"/>
                </a:solidFill>
                <a:latin typeface="Times New Roman" panose="02020603050405020304" pitchFamily="18" charset="0"/>
                <a:cs typeface="Times New Roman" panose="02020603050405020304" pitchFamily="18" charset="0"/>
              </a:rPr>
              <a:t>等）；添加深度学习专用模块（如引入并配备张量核的改进型架构，</a:t>
            </a:r>
            <a:r>
              <a:rPr lang="en-US" altLang="zh-CN" sz="2400" dirty="0">
                <a:solidFill>
                  <a:schemeClr val="tx2"/>
                </a:solidFill>
                <a:latin typeface="Times New Roman" panose="02020603050405020304" pitchFamily="18" charset="0"/>
                <a:cs typeface="Times New Roman" panose="02020603050405020304" pitchFamily="18" charset="0"/>
              </a:rPr>
              <a:t>V100</a:t>
            </a:r>
            <a:r>
              <a:rPr lang="zh-CN" altLang="en-US" sz="2400" dirty="0">
                <a:solidFill>
                  <a:schemeClr val="tx2"/>
                </a:solidFill>
                <a:latin typeface="Times New Roman" panose="02020603050405020304" pitchFamily="18" charset="0"/>
                <a:cs typeface="Times New Roman" panose="02020603050405020304" pitchFamily="18" charset="0"/>
              </a:rPr>
              <a:t>的</a:t>
            </a:r>
            <a:r>
              <a:rPr lang="en-US" altLang="zh-CN" sz="2400" dirty="0" err="1">
                <a:solidFill>
                  <a:schemeClr val="tx2"/>
                </a:solidFill>
                <a:latin typeface="Times New Roman" panose="02020603050405020304" pitchFamily="18" charset="0"/>
                <a:cs typeface="Times New Roman" panose="02020603050405020304" pitchFamily="18" charset="0"/>
              </a:rPr>
              <a:t>TensorCore</a:t>
            </a:r>
            <a:r>
              <a:rPr lang="zh-CN" altLang="en-US" sz="2400" dirty="0">
                <a:solidFill>
                  <a:schemeClr val="tx2"/>
                </a:solidFill>
                <a:latin typeface="Times New Roman" panose="02020603050405020304" pitchFamily="18" charset="0"/>
                <a:cs typeface="Times New Roman" panose="02020603050405020304" pitchFamily="18" charset="0"/>
              </a:rPr>
              <a:t>）</a:t>
            </a:r>
          </a:p>
          <a:p>
            <a:pPr marL="342900" indent="-342900" algn="l">
              <a:lnSpc>
                <a:spcPct val="120000"/>
              </a:lnSpc>
              <a:spcBef>
                <a:spcPts val="600"/>
              </a:spcBef>
              <a:buSzPct val="60000"/>
              <a:buFont typeface="Wingdings" panose="05000000000000000000" pitchFamily="2" charset="2"/>
              <a:buChar char="l"/>
            </a:pPr>
            <a:r>
              <a:rPr lang="zh-CN" altLang="en-US" sz="2800" dirty="0">
                <a:latin typeface="Times New Roman" panose="02020603050405020304" pitchFamily="18" charset="0"/>
                <a:cs typeface="Times New Roman" panose="02020603050405020304" pitchFamily="18" charset="0"/>
              </a:rPr>
              <a:t>当前主要问题在于：</a:t>
            </a: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成本高，能耗比低，延迟高</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529376"/>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GPU (Graph Processing Unit)</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8208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芯片系统架构</a:t>
            </a:r>
          </a:p>
        </p:txBody>
      </p:sp>
      <p:sp>
        <p:nvSpPr>
          <p:cNvPr id="35" name="文本框 34"/>
          <p:cNvSpPr txBox="1"/>
          <p:nvPr/>
        </p:nvSpPr>
        <p:spPr>
          <a:xfrm>
            <a:off x="515939" y="2066182"/>
            <a:ext cx="5825040" cy="4462312"/>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一种集成大量基本门电路及存储器的芯片，</a:t>
            </a:r>
            <a:r>
              <a:rPr lang="zh-CN" altLang="en-US" sz="2300" dirty="0">
                <a:latin typeface="Times New Roman" panose="02020603050405020304" pitchFamily="18" charset="0"/>
                <a:cs typeface="Times New Roman" panose="02020603050405020304" pitchFamily="18" charset="0"/>
              </a:rPr>
              <a:t>通过烧入</a:t>
            </a:r>
            <a:r>
              <a:rPr lang="en-US" altLang="zh-CN" sz="2300" dirty="0">
                <a:latin typeface="Times New Roman" panose="02020603050405020304" pitchFamily="18" charset="0"/>
                <a:cs typeface="Times New Roman" panose="02020603050405020304" pitchFamily="18" charset="0"/>
              </a:rPr>
              <a:t>FPGA </a:t>
            </a:r>
            <a:r>
              <a:rPr lang="zh-CN" altLang="en-US" sz="2300" dirty="0">
                <a:latin typeface="Times New Roman" panose="02020603050405020304" pitchFamily="18" charset="0"/>
                <a:cs typeface="Times New Roman" panose="02020603050405020304" pitchFamily="18" charset="0"/>
              </a:rPr>
              <a:t>配置文件定义门电路及存储器间的连线，实现特定的功能，</a:t>
            </a:r>
            <a:r>
              <a:rPr lang="zh-CN" altLang="en-US"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用户可根据自身需要可重复编程的集成电路。</a:t>
            </a:r>
            <a:endParaRPr lang="en-US" altLang="zh-CN"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ct val="120000"/>
              </a:lnSpc>
              <a:spcBef>
                <a:spcPts val="600"/>
              </a:spcBef>
              <a:buSzPct val="60000"/>
              <a:buFont typeface="Wingdings" panose="05000000000000000000" pitchFamily="2" charset="2"/>
              <a:buChar char="l"/>
            </a:pPr>
            <a:r>
              <a:rPr lang="zh-CN" altLang="en-US" sz="2300" dirty="0"/>
              <a:t>适合处理小计算量大批次的计算任务，对于大量矩阵运算具有低延迟的特点，适合</a:t>
            </a:r>
            <a:r>
              <a:rPr lang="zh-CN" altLang="en-US" sz="2300" b="1" dirty="0">
                <a:effectLst>
                  <a:outerShdw blurRad="38100" dist="38100" dir="2700000" algn="tl">
                    <a:srgbClr val="000000">
                      <a:alpha val="43137"/>
                    </a:srgbClr>
                  </a:outerShdw>
                </a:effectLst>
              </a:rPr>
              <a:t>在推断环节支撑海量的用户实时计算请求</a:t>
            </a:r>
            <a:r>
              <a:rPr lang="zh-CN" altLang="en-US" sz="2300" dirty="0"/>
              <a:t>。</a:t>
            </a:r>
            <a:endParaRPr lang="en-US" altLang="zh-CN" sz="2300" dirty="0"/>
          </a:p>
          <a:p>
            <a:pPr marL="342900" indent="-342900" algn="l">
              <a:lnSpc>
                <a:spcPct val="120000"/>
              </a:lnSpc>
              <a:spcBef>
                <a:spcPts val="600"/>
              </a:spcBef>
              <a:buSzPct val="60000"/>
              <a:buFont typeface="Wingdings" panose="05000000000000000000" pitchFamily="2" charset="2"/>
              <a:buChar char="l"/>
            </a:pPr>
            <a:r>
              <a:rPr lang="en-US" altLang="zh-CN" sz="2300" dirty="0"/>
              <a:t>FPGA </a:t>
            </a:r>
            <a:r>
              <a:rPr lang="zh-CN" altLang="en-US" sz="2300" dirty="0"/>
              <a:t>可灵活支持各类深度学习的计算任务，目前已被大量</a:t>
            </a:r>
            <a:r>
              <a:rPr lang="zh-CN" altLang="en-US" sz="2300" b="1" dirty="0">
                <a:effectLst>
                  <a:outerShdw blurRad="38100" dist="38100" dir="2700000" algn="tl">
                    <a:srgbClr val="000000">
                      <a:alpha val="43137"/>
                    </a:srgbClr>
                  </a:outerShdw>
                </a:effectLst>
              </a:rPr>
              <a:t>应用于深度神经网络模型的加速器</a:t>
            </a:r>
            <a:r>
              <a:rPr lang="zh-CN" altLang="en-US" sz="2300" dirty="0"/>
              <a:t>。</a:t>
            </a:r>
            <a:endParaRPr lang="zh-CN" altLang="en-US"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529376"/>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FPGA (Field Programmable Gate Array)</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CC4EA56-14E9-F3D0-016B-AC0518FBAEB8}"/>
              </a:ext>
            </a:extLst>
          </p:cNvPr>
          <p:cNvSpPr txBox="1"/>
          <p:nvPr/>
        </p:nvSpPr>
        <p:spPr>
          <a:xfrm>
            <a:off x="8107283" y="5412666"/>
            <a:ext cx="2591510"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图</a:t>
            </a:r>
            <a:r>
              <a:rPr lang="en-US" altLang="zh-CN" sz="2000" dirty="0">
                <a:gradFill>
                  <a:gsLst>
                    <a:gs pos="100000">
                      <a:schemeClr val="accent4"/>
                    </a:gs>
                    <a:gs pos="23000">
                      <a:schemeClr val="accent1">
                        <a:alpha val="95000"/>
                      </a:schemeClr>
                    </a:gs>
                  </a:gsLst>
                  <a:lin ang="2700000" scaled="1"/>
                </a:gradFill>
                <a:latin typeface="+mj-lt"/>
                <a:ea typeface="+mj-ea"/>
              </a:rPr>
              <a:t>3 FPGA</a:t>
            </a:r>
            <a:r>
              <a:rPr lang="zh-CN" altLang="en-US" sz="2000" dirty="0">
                <a:gradFill>
                  <a:gsLst>
                    <a:gs pos="100000">
                      <a:schemeClr val="accent4"/>
                    </a:gs>
                    <a:gs pos="23000">
                      <a:schemeClr val="accent1">
                        <a:alpha val="95000"/>
                      </a:schemeClr>
                    </a:gs>
                  </a:gsLst>
                  <a:lin ang="2700000" scaled="1"/>
                </a:gradFill>
                <a:latin typeface="+mj-lt"/>
                <a:ea typeface="+mj-ea"/>
              </a:rPr>
              <a:t>内部架构图</a:t>
            </a:r>
          </a:p>
        </p:txBody>
      </p:sp>
      <p:pic>
        <p:nvPicPr>
          <p:cNvPr id="2" name="图片 1">
            <a:extLst>
              <a:ext uri="{FF2B5EF4-FFF2-40B4-BE49-F238E27FC236}">
                <a16:creationId xmlns:a16="http://schemas.microsoft.com/office/drawing/2014/main" id="{2F2E2E9B-2DA4-3B37-7828-7CE8B0275B43}"/>
              </a:ext>
            </a:extLst>
          </p:cNvPr>
          <p:cNvPicPr>
            <a:picLocks noChangeAspect="1"/>
          </p:cNvPicPr>
          <p:nvPr/>
        </p:nvPicPr>
        <p:blipFill rotWithShape="1">
          <a:blip r:embed="rId4"/>
          <a:srcRect l="4963" t="5282" r="5132" b="21919"/>
          <a:stretch/>
        </p:blipFill>
        <p:spPr>
          <a:xfrm>
            <a:off x="6462565" y="2809966"/>
            <a:ext cx="5639979" cy="2393400"/>
          </a:xfrm>
          <a:prstGeom prst="rect">
            <a:avLst/>
          </a:prstGeom>
        </p:spPr>
      </p:pic>
    </p:spTree>
    <p:custDataLst>
      <p:tags r:id="rId1"/>
    </p:custDataLst>
    <p:extLst>
      <p:ext uri="{BB962C8B-B14F-4D97-AF65-F5344CB8AC3E}">
        <p14:creationId xmlns:p14="http://schemas.microsoft.com/office/powerpoint/2010/main" val="98210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fade">
                                      <p:cBhvr>
                                        <p:cTn id="20" dur="500"/>
                                        <p:tgtEl>
                                          <p:spTgt spid="3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xEl>
                                              <p:pRg st="2" end="2"/>
                                            </p:txEl>
                                          </p:spTgt>
                                        </p:tgtEl>
                                        <p:attrNameLst>
                                          <p:attrName>style.visibility</p:attrName>
                                        </p:attrNameLst>
                                      </p:cBhvr>
                                      <p:to>
                                        <p:strVal val="visible"/>
                                      </p:to>
                                    </p:set>
                                    <p:animEffect transition="in" filter="fade">
                                      <p:cBhvr>
                                        <p:cTn id="23"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芯片系统架构</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529376"/>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ASIC (Application Specific Integrated Circuit)</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CC4EA56-14E9-F3D0-016B-AC0518FBAEB8}"/>
              </a:ext>
            </a:extLst>
          </p:cNvPr>
          <p:cNvSpPr txBox="1"/>
          <p:nvPr/>
        </p:nvSpPr>
        <p:spPr>
          <a:xfrm>
            <a:off x="7668871" y="5786329"/>
            <a:ext cx="3067050"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图</a:t>
            </a:r>
            <a:r>
              <a:rPr lang="en-US" altLang="zh-CN" sz="2000" dirty="0">
                <a:gradFill>
                  <a:gsLst>
                    <a:gs pos="100000">
                      <a:schemeClr val="accent4"/>
                    </a:gs>
                    <a:gs pos="23000">
                      <a:schemeClr val="accent1">
                        <a:alpha val="95000"/>
                      </a:schemeClr>
                    </a:gs>
                  </a:gsLst>
                  <a:lin ang="2700000" scaled="1"/>
                </a:gradFill>
                <a:latin typeface="+mj-lt"/>
                <a:ea typeface="+mj-ea"/>
              </a:rPr>
              <a:t>4 </a:t>
            </a:r>
            <a:r>
              <a:rPr lang="zh-CN" altLang="en-US" sz="2000" dirty="0">
                <a:gradFill>
                  <a:gsLst>
                    <a:gs pos="100000">
                      <a:schemeClr val="accent4"/>
                    </a:gs>
                    <a:gs pos="23000">
                      <a:schemeClr val="accent1">
                        <a:alpha val="95000"/>
                      </a:schemeClr>
                    </a:gs>
                  </a:gsLst>
                  <a:lin ang="2700000" scaled="1"/>
                </a:gradFill>
                <a:latin typeface="+mj-lt"/>
                <a:ea typeface="+mj-ea"/>
              </a:rPr>
              <a:t>华为昇腾</a:t>
            </a:r>
            <a:r>
              <a:rPr lang="en-US" altLang="zh-CN" sz="2000" dirty="0">
                <a:gradFill>
                  <a:gsLst>
                    <a:gs pos="100000">
                      <a:schemeClr val="accent4"/>
                    </a:gs>
                    <a:gs pos="23000">
                      <a:schemeClr val="accent1">
                        <a:alpha val="95000"/>
                      </a:schemeClr>
                    </a:gs>
                  </a:gsLst>
                  <a:lin ang="2700000" scaled="1"/>
                </a:gradFill>
                <a:latin typeface="+mj-lt"/>
                <a:ea typeface="+mj-ea"/>
              </a:rPr>
              <a:t>Ascend 910</a:t>
            </a:r>
            <a:endParaRPr lang="zh-CN" altLang="en-US" sz="2000" dirty="0">
              <a:gradFill>
                <a:gsLst>
                  <a:gs pos="100000">
                    <a:schemeClr val="accent4"/>
                  </a:gs>
                  <a:gs pos="23000">
                    <a:schemeClr val="accent1">
                      <a:alpha val="95000"/>
                    </a:schemeClr>
                  </a:gs>
                </a:gsLst>
                <a:lin ang="2700000" scaled="1"/>
              </a:gradFill>
              <a:latin typeface="+mj-lt"/>
              <a:ea typeface="+mj-ea"/>
            </a:endParaRPr>
          </a:p>
        </p:txBody>
      </p:sp>
      <p:pic>
        <p:nvPicPr>
          <p:cNvPr id="6" name="图片 5">
            <a:extLst>
              <a:ext uri="{FF2B5EF4-FFF2-40B4-BE49-F238E27FC236}">
                <a16:creationId xmlns:a16="http://schemas.microsoft.com/office/drawing/2014/main" id="{CE861F45-7222-47C3-80BF-05370C49A05E}"/>
              </a:ext>
            </a:extLst>
          </p:cNvPr>
          <p:cNvPicPr>
            <a:picLocks noChangeAspect="1"/>
          </p:cNvPicPr>
          <p:nvPr/>
        </p:nvPicPr>
        <p:blipFill rotWithShape="1">
          <a:blip r:embed="rId4"/>
          <a:srcRect t="1725" r="1526"/>
          <a:stretch/>
        </p:blipFill>
        <p:spPr>
          <a:xfrm>
            <a:off x="6212793" y="2433761"/>
            <a:ext cx="5979207" cy="3255405"/>
          </a:xfrm>
          <a:prstGeom prst="rect">
            <a:avLst/>
          </a:prstGeom>
        </p:spPr>
      </p:pic>
      <p:sp>
        <p:nvSpPr>
          <p:cNvPr id="15" name="文本框 14">
            <a:extLst>
              <a:ext uri="{FF2B5EF4-FFF2-40B4-BE49-F238E27FC236}">
                <a16:creationId xmlns:a16="http://schemas.microsoft.com/office/drawing/2014/main" id="{5DBDB41C-975C-425E-BDFF-55BF7929EDA1}"/>
              </a:ext>
            </a:extLst>
          </p:cNvPr>
          <p:cNvSpPr txBox="1"/>
          <p:nvPr/>
        </p:nvSpPr>
        <p:spPr>
          <a:xfrm>
            <a:off x="515938" y="2066182"/>
            <a:ext cx="5748129" cy="4685322"/>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一种为专门目的而设计的集成电路。无法重新编程，效能高功耗低。</a:t>
            </a:r>
            <a:endParaRPr lang="en-US" altLang="zh-C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ct val="120000"/>
              </a:lnSpc>
              <a:spcBef>
                <a:spcPts val="600"/>
              </a:spcBef>
              <a:buSzPct val="60000"/>
              <a:buFont typeface="Wingdings" panose="05000000000000000000" pitchFamily="2" charset="2"/>
              <a:buChar char="l"/>
            </a:pPr>
            <a:r>
              <a:rPr lang="zh-CN" altLang="en-US" sz="2200" dirty="0"/>
              <a:t>近年来涌现出的类似</a:t>
            </a:r>
            <a:r>
              <a:rPr lang="en-US" altLang="zh-CN" sz="2200" dirty="0"/>
              <a:t>TPU</a:t>
            </a:r>
            <a:r>
              <a:rPr lang="zh-CN" altLang="en-US" sz="2200" dirty="0"/>
              <a:t>、</a:t>
            </a:r>
            <a:r>
              <a:rPr lang="en-US" altLang="zh-CN" sz="2200" dirty="0"/>
              <a:t>NPU</a:t>
            </a:r>
            <a:r>
              <a:rPr lang="zh-CN" altLang="en-US" sz="2200" dirty="0"/>
              <a:t>、</a:t>
            </a:r>
            <a:r>
              <a:rPr lang="en-US" altLang="zh-CN" sz="2200" dirty="0"/>
              <a:t>VPU</a:t>
            </a:r>
            <a:r>
              <a:rPr lang="zh-CN" altLang="en-US" sz="2200" dirty="0"/>
              <a:t>、</a:t>
            </a:r>
            <a:r>
              <a:rPr lang="en-US" altLang="zh-CN" sz="2200" dirty="0"/>
              <a:t>BPU</a:t>
            </a:r>
            <a:r>
              <a:rPr lang="zh-CN" altLang="en-US" sz="2200" dirty="0"/>
              <a:t>等各种芯片，本质上都属于</a:t>
            </a:r>
            <a:r>
              <a:rPr lang="en-US" altLang="zh-CN" sz="2200" dirty="0"/>
              <a:t>ASIC</a:t>
            </a:r>
            <a:r>
              <a:rPr lang="zh-CN" altLang="en-US" sz="2200" dirty="0"/>
              <a:t>。</a:t>
            </a:r>
            <a:endParaRPr lang="en-US" altLang="zh-CN" sz="2200" dirty="0"/>
          </a:p>
          <a:p>
            <a:pPr marL="342900" indent="-342900" algn="l">
              <a:lnSpc>
                <a:spcPct val="120000"/>
              </a:lnSpc>
              <a:spcBef>
                <a:spcPts val="600"/>
              </a:spcBef>
              <a:buSzPct val="60000"/>
              <a:buFont typeface="Wingdings" panose="05000000000000000000" pitchFamily="2" charset="2"/>
              <a:buChar char="l"/>
            </a:pPr>
            <a:r>
              <a:rPr lang="zh-CN" altLang="en-US" sz="2200" dirty="0">
                <a:latin typeface="Times New Roman" panose="02020603050405020304" pitchFamily="18" charset="0"/>
                <a:cs typeface="Times New Roman" panose="02020603050405020304" pitchFamily="18" charset="0"/>
              </a:rPr>
              <a:t>目前，大多是具备 </a:t>
            </a:r>
            <a:r>
              <a:rPr lang="en-US" altLang="zh-CN" sz="2200" dirty="0">
                <a:latin typeface="Times New Roman" panose="02020603050405020304" pitchFamily="18" charset="0"/>
                <a:cs typeface="Times New Roman" panose="02020603050405020304" pitchFamily="18" charset="0"/>
              </a:rPr>
              <a:t>AI </a:t>
            </a:r>
            <a:r>
              <a:rPr lang="zh-CN" altLang="en-US" sz="2200" dirty="0">
                <a:latin typeface="Times New Roman" panose="02020603050405020304" pitchFamily="18" charset="0"/>
                <a:cs typeface="Times New Roman" panose="02020603050405020304" pitchFamily="18" charset="0"/>
              </a:rPr>
              <a:t>算法又擅长芯片研发的巨头参与，如 </a:t>
            </a:r>
            <a:r>
              <a:rPr lang="en-US" altLang="zh-CN" sz="2200" dirty="0">
                <a:latin typeface="Times New Roman" panose="02020603050405020304" pitchFamily="18" charset="0"/>
                <a:cs typeface="Times New Roman" panose="02020603050405020304" pitchFamily="18" charset="0"/>
              </a:rPr>
              <a:t>Google </a:t>
            </a:r>
            <a:r>
              <a:rPr lang="zh-CN" altLang="en-US" sz="2200" dirty="0">
                <a:latin typeface="Times New Roman" panose="02020603050405020304" pitchFamily="18" charset="0"/>
                <a:cs typeface="Times New Roman" panose="02020603050405020304" pitchFamily="18" charset="0"/>
              </a:rPr>
              <a:t>的 </a:t>
            </a:r>
            <a:r>
              <a:rPr lang="en-US" altLang="zh-CN" sz="2200" dirty="0">
                <a:latin typeface="Times New Roman" panose="02020603050405020304" pitchFamily="18" charset="0"/>
                <a:cs typeface="Times New Roman" panose="02020603050405020304" pitchFamily="18" charset="0"/>
              </a:rPr>
              <a:t>TPU</a:t>
            </a:r>
            <a:r>
              <a:rPr lang="zh-CN" altLang="en-US" sz="2200" dirty="0">
                <a:latin typeface="Times New Roman" panose="02020603050405020304" pitchFamily="18" charset="0"/>
                <a:cs typeface="Times New Roman" panose="02020603050405020304" pitchFamily="18" charset="0"/>
              </a:rPr>
              <a:t>。由于完美适用于神经网络相关算法，</a:t>
            </a:r>
            <a:r>
              <a:rPr lang="en-US" altLang="zh-CN" sz="2200" dirty="0">
                <a:latin typeface="Times New Roman" panose="02020603050405020304" pitchFamily="18" charset="0"/>
                <a:cs typeface="Times New Roman" panose="02020603050405020304" pitchFamily="18" charset="0"/>
              </a:rPr>
              <a:t>ASIC </a:t>
            </a:r>
            <a:r>
              <a:rPr lang="zh-CN" altLang="en-US" sz="2200" dirty="0">
                <a:latin typeface="Times New Roman" panose="02020603050405020304" pitchFamily="18" charset="0"/>
                <a:cs typeface="Times New Roman" panose="02020603050405020304" pitchFamily="18" charset="0"/>
              </a:rPr>
              <a:t>在性能和功耗上都要优于 </a:t>
            </a:r>
            <a:r>
              <a:rPr lang="en-US" altLang="zh-CN" sz="2200" dirty="0">
                <a:latin typeface="Times New Roman" panose="02020603050405020304" pitchFamily="18" charset="0"/>
                <a:cs typeface="Times New Roman" panose="02020603050405020304" pitchFamily="18" charset="0"/>
              </a:rPr>
              <a:t>GPU </a:t>
            </a:r>
            <a:r>
              <a:rPr lang="zh-CN" altLang="en-US" sz="2200" dirty="0">
                <a:latin typeface="Times New Roman" panose="02020603050405020304" pitchFamily="18" charset="0"/>
                <a:cs typeface="Times New Roman" panose="02020603050405020304" pitchFamily="18" charset="0"/>
              </a:rPr>
              <a:t>和 </a:t>
            </a:r>
            <a:r>
              <a:rPr lang="en-US" altLang="zh-CN" sz="2200" dirty="0">
                <a:latin typeface="Times New Roman" panose="02020603050405020304" pitchFamily="18" charset="0"/>
                <a:cs typeface="Times New Roman" panose="02020603050405020304" pitchFamily="18" charset="0"/>
              </a:rPr>
              <a:t>FPGA</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TPU1 </a:t>
            </a:r>
            <a:r>
              <a:rPr lang="zh-CN" altLang="en-US" sz="2200" dirty="0">
                <a:latin typeface="Times New Roman" panose="02020603050405020304" pitchFamily="18" charset="0"/>
                <a:cs typeface="Times New Roman" panose="02020603050405020304" pitchFamily="18" charset="0"/>
              </a:rPr>
              <a:t>是传统 </a:t>
            </a:r>
            <a:r>
              <a:rPr lang="en-US" altLang="zh-CN" sz="2200" dirty="0">
                <a:latin typeface="Times New Roman" panose="02020603050405020304" pitchFamily="18" charset="0"/>
                <a:cs typeface="Times New Roman" panose="02020603050405020304" pitchFamily="18" charset="0"/>
              </a:rPr>
              <a:t>GPU </a:t>
            </a:r>
            <a:r>
              <a:rPr lang="zh-CN" altLang="en-US" sz="2200" dirty="0">
                <a:latin typeface="Times New Roman" panose="02020603050405020304" pitchFamily="18" charset="0"/>
                <a:cs typeface="Times New Roman" panose="02020603050405020304" pitchFamily="18" charset="0"/>
              </a:rPr>
              <a:t>性能的 </a:t>
            </a:r>
            <a:r>
              <a:rPr lang="en-US" altLang="zh-CN" sz="2200" dirty="0">
                <a:latin typeface="Times New Roman" panose="02020603050405020304" pitchFamily="18" charset="0"/>
                <a:cs typeface="Times New Roman" panose="02020603050405020304" pitchFamily="18" charset="0"/>
              </a:rPr>
              <a:t>14-16 </a:t>
            </a:r>
            <a:r>
              <a:rPr lang="zh-CN" altLang="en-US" sz="2200" dirty="0">
                <a:latin typeface="Times New Roman" panose="02020603050405020304" pitchFamily="18" charset="0"/>
                <a:cs typeface="Times New Roman" panose="02020603050405020304" pitchFamily="18" charset="0"/>
              </a:rPr>
              <a:t>倍，</a:t>
            </a:r>
            <a:r>
              <a:rPr lang="en-US" altLang="zh-CN" sz="2200" dirty="0">
                <a:latin typeface="Times New Roman" panose="02020603050405020304" pitchFamily="18" charset="0"/>
                <a:cs typeface="Times New Roman" panose="02020603050405020304" pitchFamily="18" charset="0"/>
              </a:rPr>
              <a:t>NPU </a:t>
            </a:r>
            <a:r>
              <a:rPr lang="zh-CN" altLang="en-US" sz="2200" dirty="0">
                <a:latin typeface="Times New Roman" panose="02020603050405020304" pitchFamily="18" charset="0"/>
                <a:cs typeface="Times New Roman" panose="02020603050405020304" pitchFamily="18" charset="0"/>
              </a:rPr>
              <a:t>是 </a:t>
            </a:r>
            <a:r>
              <a:rPr lang="en-US" altLang="zh-CN" sz="2200" dirty="0">
                <a:latin typeface="Times New Roman" panose="02020603050405020304" pitchFamily="18" charset="0"/>
                <a:cs typeface="Times New Roman" panose="02020603050405020304" pitchFamily="18" charset="0"/>
              </a:rPr>
              <a:t>GPU </a:t>
            </a:r>
            <a:r>
              <a:rPr lang="zh-CN" altLang="en-US" sz="2200" dirty="0">
                <a:latin typeface="Times New Roman" panose="02020603050405020304" pitchFamily="18" charset="0"/>
                <a:cs typeface="Times New Roman" panose="02020603050405020304" pitchFamily="18" charset="0"/>
              </a:rPr>
              <a:t>的 </a:t>
            </a:r>
            <a:r>
              <a:rPr lang="en-US" altLang="zh-CN" sz="2200" dirty="0">
                <a:latin typeface="Times New Roman" panose="02020603050405020304" pitchFamily="18" charset="0"/>
                <a:cs typeface="Times New Roman" panose="02020603050405020304" pitchFamily="18" charset="0"/>
              </a:rPr>
              <a:t>118 </a:t>
            </a:r>
            <a:r>
              <a:rPr lang="zh-CN" altLang="en-US" sz="2200" dirty="0">
                <a:latin typeface="Times New Roman" panose="02020603050405020304" pitchFamily="18" charset="0"/>
                <a:cs typeface="Times New Roman" panose="02020603050405020304" pitchFamily="18" charset="0"/>
              </a:rPr>
              <a:t>倍。寒武纪已发布对外应用指令集，预计 </a:t>
            </a:r>
            <a:r>
              <a:rPr lang="en-US" altLang="zh-CN" sz="2200" dirty="0">
                <a:latin typeface="Times New Roman" panose="02020603050405020304" pitchFamily="18" charset="0"/>
                <a:cs typeface="Times New Roman" panose="02020603050405020304" pitchFamily="18" charset="0"/>
              </a:rPr>
              <a:t>ASIC </a:t>
            </a:r>
            <a:r>
              <a:rPr lang="zh-CN" altLang="en-US" sz="2200" dirty="0">
                <a:latin typeface="Times New Roman" panose="02020603050405020304" pitchFamily="18" charset="0"/>
                <a:cs typeface="Times New Roman" panose="02020603050405020304" pitchFamily="18" charset="0"/>
              </a:rPr>
              <a:t>将是未来 </a:t>
            </a:r>
            <a:r>
              <a:rPr lang="en-US" altLang="zh-CN" sz="2200" dirty="0">
                <a:latin typeface="Times New Roman" panose="02020603050405020304" pitchFamily="18" charset="0"/>
                <a:cs typeface="Times New Roman" panose="02020603050405020304" pitchFamily="18" charset="0"/>
              </a:rPr>
              <a:t>AI </a:t>
            </a:r>
            <a:r>
              <a:rPr lang="zh-CN" altLang="en-US" sz="2200" dirty="0">
                <a:latin typeface="Times New Roman" panose="02020603050405020304" pitchFamily="18" charset="0"/>
                <a:cs typeface="Times New Roman" panose="02020603050405020304" pitchFamily="18" charset="0"/>
              </a:rPr>
              <a:t>芯片的核心。</a:t>
            </a:r>
          </a:p>
        </p:txBody>
      </p:sp>
    </p:spTree>
    <p:custDataLst>
      <p:tags r:id="rId1"/>
    </p:custDataLst>
    <p:extLst>
      <p:ext uri="{BB962C8B-B14F-4D97-AF65-F5344CB8AC3E}">
        <p14:creationId xmlns:p14="http://schemas.microsoft.com/office/powerpoint/2010/main" val="224605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fade">
                                      <p:cBhvr>
                                        <p:cTn id="20" dur="500"/>
                                        <p:tgtEl>
                                          <p:spTgt spid="1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芯片系统架构</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总结</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0" name="矩形: 单圆角 19">
            <a:extLst>
              <a:ext uri="{FF2B5EF4-FFF2-40B4-BE49-F238E27FC236}">
                <a16:creationId xmlns:a16="http://schemas.microsoft.com/office/drawing/2014/main" id="{6C380077-4666-4B0F-8BA9-6C84F3F4ED79}"/>
              </a:ext>
            </a:extLst>
          </p:cNvPr>
          <p:cNvSpPr/>
          <p:nvPr/>
        </p:nvSpPr>
        <p:spPr>
          <a:xfrm flipH="1">
            <a:off x="1308000" y="2110019"/>
            <a:ext cx="9576000" cy="720000"/>
          </a:xfrm>
          <a:prstGeom prst="round1Rect">
            <a:avLst>
              <a:gd name="adj" fmla="val 25205"/>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81BD"/>
              </a:solidFill>
            </a:endParaRPr>
          </a:p>
        </p:txBody>
      </p:sp>
      <p:graphicFrame>
        <p:nvGraphicFramePr>
          <p:cNvPr id="21" name="表格 20">
            <a:extLst>
              <a:ext uri="{FF2B5EF4-FFF2-40B4-BE49-F238E27FC236}">
                <a16:creationId xmlns:a16="http://schemas.microsoft.com/office/drawing/2014/main" id="{89C9660F-1F39-4308-8DF1-1E25D3A75E5D}"/>
              </a:ext>
            </a:extLst>
          </p:cNvPr>
          <p:cNvGraphicFramePr>
            <a:graphicFrameLocks noGrp="1"/>
          </p:cNvGraphicFramePr>
          <p:nvPr>
            <p:extLst>
              <p:ext uri="{D42A27DB-BD31-4B8C-83A1-F6EECF244321}">
                <p14:modId xmlns:p14="http://schemas.microsoft.com/office/powerpoint/2010/main" val="3350058140"/>
              </p:ext>
            </p:extLst>
          </p:nvPr>
        </p:nvGraphicFramePr>
        <p:xfrm>
          <a:off x="1308000" y="2114828"/>
          <a:ext cx="9576000" cy="4524027"/>
        </p:xfrm>
        <a:graphic>
          <a:graphicData uri="http://schemas.openxmlformats.org/drawingml/2006/table">
            <a:tbl>
              <a:tblPr/>
              <a:tblGrid>
                <a:gridCol w="1656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980000">
                  <a:extLst>
                    <a:ext uri="{9D8B030D-6E8A-4147-A177-3AD203B41FA5}">
                      <a16:colId xmlns:a16="http://schemas.microsoft.com/office/drawing/2014/main" val="2284957024"/>
                    </a:ext>
                  </a:extLst>
                </a:gridCol>
                <a:gridCol w="1980000">
                  <a:extLst>
                    <a:ext uri="{9D8B030D-6E8A-4147-A177-3AD203B41FA5}">
                      <a16:colId xmlns:a16="http://schemas.microsoft.com/office/drawing/2014/main" val="753858947"/>
                    </a:ext>
                  </a:extLst>
                </a:gridCol>
                <a:gridCol w="1980000">
                  <a:extLst>
                    <a:ext uri="{9D8B030D-6E8A-4147-A177-3AD203B41FA5}">
                      <a16:colId xmlns:a16="http://schemas.microsoft.com/office/drawing/2014/main" val="2206499865"/>
                    </a:ext>
                  </a:extLst>
                </a:gridCol>
              </a:tblGrid>
              <a:tr h="720000">
                <a:tc>
                  <a:txBody>
                    <a:bodyPr/>
                    <a:lstStyle/>
                    <a:p>
                      <a:pPr marL="0" indent="0" algn="ctr" defTabSz="914400" rtl="0" eaLnBrk="1" latinLnBrk="0" hangingPunct="1">
                        <a:lnSpc>
                          <a:spcPct val="125000"/>
                        </a:lnSpc>
                      </a:pPr>
                      <a:r>
                        <a:rPr lang="zh-CN" altLang="en-US" sz="2400" b="1" kern="1200" dirty="0">
                          <a:solidFill>
                            <a:schemeClr val="bg1"/>
                          </a:solidFill>
                          <a:latin typeface="+mj-ea"/>
                          <a:ea typeface="+mj-ea"/>
                          <a:cs typeface="+mn-cs"/>
                        </a:rPr>
                        <a:t>类别</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en-US" altLang="zh-CN" sz="2400" kern="1200" dirty="0">
                          <a:solidFill>
                            <a:schemeClr val="bg1"/>
                          </a:solidFill>
                          <a:latin typeface="+mj-ea"/>
                          <a:ea typeface="+mj-ea"/>
                          <a:cs typeface="+mn-cs"/>
                        </a:rPr>
                        <a:t>CPU</a:t>
                      </a:r>
                      <a:endParaRPr lang="zh-CN" altLang="en-US" sz="2400" kern="1200" dirty="0">
                        <a:solidFill>
                          <a:schemeClr val="bg1"/>
                        </a:solidFill>
                        <a:latin typeface="+mj-ea"/>
                        <a:ea typeface="+mj-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en-US" altLang="zh-CN" sz="2400" kern="1200" dirty="0">
                          <a:solidFill>
                            <a:schemeClr val="bg1"/>
                          </a:solidFill>
                          <a:latin typeface="+mj-ea"/>
                          <a:ea typeface="+mn-ea"/>
                          <a:cs typeface="+mn-cs"/>
                        </a:rPr>
                        <a:t>GPU</a:t>
                      </a:r>
                      <a:endParaRPr lang="zh-CN" altLang="en-US" sz="2400" kern="1200" dirty="0">
                        <a:solidFill>
                          <a:schemeClr val="bg1"/>
                        </a:solidFill>
                        <a:latin typeface="+mj-ea"/>
                        <a:ea typeface="+mj-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en-US" altLang="zh-CN" sz="2400" kern="1200" dirty="0">
                          <a:solidFill>
                            <a:schemeClr val="bg1"/>
                          </a:solidFill>
                          <a:latin typeface="+mj-ea"/>
                          <a:ea typeface="+mj-ea"/>
                          <a:cs typeface="+mn-cs"/>
                        </a:rPr>
                        <a:t>FPGA</a:t>
                      </a:r>
                      <a:endParaRPr lang="zh-CN" altLang="en-US" sz="2400" kern="1200" dirty="0">
                        <a:solidFill>
                          <a:schemeClr val="bg1"/>
                        </a:solidFill>
                        <a:latin typeface="+mj-ea"/>
                        <a:ea typeface="+mj-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en-US" altLang="zh-CN" sz="2400" kern="1200" dirty="0">
                          <a:solidFill>
                            <a:schemeClr val="bg1"/>
                          </a:solidFill>
                          <a:latin typeface="+mj-ea"/>
                          <a:ea typeface="+mj-ea"/>
                          <a:cs typeface="+mn-cs"/>
                        </a:rPr>
                        <a:t>ASIC</a:t>
                      </a:r>
                      <a:endParaRPr lang="zh-CN" altLang="en-US" sz="2400" kern="1200" dirty="0">
                        <a:solidFill>
                          <a:schemeClr val="bg1"/>
                        </a:solidFill>
                        <a:latin typeface="+mj-ea"/>
                        <a:ea typeface="+mj-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4608">
                <a:tc>
                  <a:txBody>
                    <a:bodyPr/>
                    <a:lstStyle/>
                    <a:p>
                      <a:pPr marL="0" indent="0" algn="ctr" defTabSz="914400" rtl="0" eaLnBrk="1" latinLnBrk="0" hangingPunct="1">
                        <a:lnSpc>
                          <a:spcPct val="125000"/>
                        </a:lnSpc>
                      </a:pPr>
                      <a:r>
                        <a:rPr lang="zh-CN" altLang="en-US" sz="2000" b="1" kern="1200" dirty="0">
                          <a:solidFill>
                            <a:schemeClr val="tx2"/>
                          </a:solidFill>
                          <a:latin typeface="+mn-lt"/>
                          <a:ea typeface="+mn-ea"/>
                          <a:cs typeface="+mn-cs"/>
                        </a:rPr>
                        <a:t>定制化程度</a:t>
                      </a:r>
                      <a:endParaRPr lang="en-US" sz="2000" b="1"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通用性</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通用性</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半定制性</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zh-CN" altLang="en-US" sz="2000" kern="1200" dirty="0">
                          <a:solidFill>
                            <a:schemeClr val="tx2"/>
                          </a:solidFill>
                          <a:latin typeface="+mn-lt"/>
                          <a:ea typeface="+mn-ea"/>
                          <a:cs typeface="+mn-cs"/>
                        </a:rPr>
                        <a:t>定制性</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4608">
                <a:tc>
                  <a:txBody>
                    <a:bodyPr/>
                    <a:lstStyle/>
                    <a:p>
                      <a:pPr marL="0" indent="0" algn="ctr" defTabSz="914400" rtl="0" eaLnBrk="1" latinLnBrk="0" hangingPunct="1">
                        <a:lnSpc>
                          <a:spcPct val="125000"/>
                        </a:lnSpc>
                      </a:pPr>
                      <a:r>
                        <a:rPr lang="zh-CN" altLang="en-US" sz="2000" b="1" kern="1200" dirty="0">
                          <a:solidFill>
                            <a:schemeClr val="tx2"/>
                          </a:solidFill>
                          <a:latin typeface="+mn-lt"/>
                          <a:ea typeface="+mn-ea"/>
                          <a:cs typeface="+mn-cs"/>
                        </a:rPr>
                        <a:t>功耗</a:t>
                      </a:r>
                      <a:endParaRPr lang="en-US" sz="2000" b="1"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中</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高</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低</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低</a:t>
                      </a:r>
                      <a:endParaRPr lang="en-US" altLang="zh-CN" sz="20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3441790645"/>
                  </a:ext>
                </a:extLst>
              </a:tr>
              <a:tr h="554608">
                <a:tc>
                  <a:txBody>
                    <a:bodyPr/>
                    <a:lstStyle/>
                    <a:p>
                      <a:pPr marL="0" indent="0" algn="ctr" defTabSz="914400" rtl="0" eaLnBrk="1" latinLnBrk="0" hangingPunct="1">
                        <a:lnSpc>
                          <a:spcPct val="125000"/>
                        </a:lnSpc>
                      </a:pPr>
                      <a:r>
                        <a:rPr lang="zh-CN" altLang="en-US" sz="2000" b="1" kern="1200" dirty="0">
                          <a:solidFill>
                            <a:schemeClr val="tx2"/>
                          </a:solidFill>
                          <a:latin typeface="+mn-lt"/>
                          <a:ea typeface="+mn-ea"/>
                          <a:cs typeface="+mn-cs"/>
                        </a:rPr>
                        <a:t>成本</a:t>
                      </a:r>
                      <a:endParaRPr lang="en-US" sz="2000" b="1"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高</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高</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中</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低</a:t>
                      </a:r>
                      <a:endParaRPr lang="en-US" altLang="zh-CN" sz="20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0048978"/>
                  </a:ext>
                </a:extLst>
              </a:tr>
              <a:tr h="554608">
                <a:tc>
                  <a:txBody>
                    <a:bodyPr/>
                    <a:lstStyle/>
                    <a:p>
                      <a:pPr marL="0" indent="0" algn="ctr" defTabSz="914400" rtl="0" eaLnBrk="1" latinLnBrk="0" hangingPunct="1">
                        <a:lnSpc>
                          <a:spcPct val="125000"/>
                        </a:lnSpc>
                      </a:pPr>
                      <a:r>
                        <a:rPr lang="zh-CN" altLang="en-US" sz="2000" b="1" kern="1200" dirty="0">
                          <a:solidFill>
                            <a:schemeClr val="tx2"/>
                          </a:solidFill>
                          <a:latin typeface="+mn-lt"/>
                          <a:ea typeface="+mn-ea"/>
                          <a:cs typeface="+mn-cs"/>
                        </a:rPr>
                        <a:t>算力</a:t>
                      </a:r>
                      <a:endParaRPr lang="en-US" sz="2000" b="1"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低</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中</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高</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indent="0" algn="ctr" defTabSz="914400" rtl="0" eaLnBrk="1" latinLnBrk="0" hangingPunct="1">
                        <a:lnSpc>
                          <a:spcPct val="125000"/>
                        </a:lnSpc>
                      </a:pPr>
                      <a:r>
                        <a:rPr lang="zh-CN" altLang="en-US" sz="2000" kern="1200" dirty="0">
                          <a:solidFill>
                            <a:schemeClr val="tx2"/>
                          </a:solidFill>
                          <a:latin typeface="+mn-lt"/>
                          <a:ea typeface="+mn-ea"/>
                          <a:cs typeface="+mn-cs"/>
                        </a:rPr>
                        <a:t>高</a:t>
                      </a:r>
                      <a:endParaRPr lang="en-US" altLang="zh-CN" sz="20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2051168879"/>
                  </a:ext>
                </a:extLst>
              </a:tr>
              <a:tr h="552753">
                <a:tc>
                  <a:txBody>
                    <a:bodyPr/>
                    <a:lstStyle/>
                    <a:p>
                      <a:pPr marL="0" indent="0" algn="ctr" defTabSz="914400" rtl="0" eaLnBrk="1" latinLnBrk="0" hangingPunct="1">
                        <a:lnSpc>
                          <a:spcPct val="125000"/>
                        </a:lnSpc>
                      </a:pPr>
                      <a:r>
                        <a:rPr lang="zh-CN" altLang="en-US" sz="2000" b="1" kern="1200" dirty="0">
                          <a:solidFill>
                            <a:schemeClr val="tx2"/>
                          </a:solidFill>
                          <a:latin typeface="+mn-lt"/>
                          <a:ea typeface="+mn-ea"/>
                          <a:cs typeface="+mn-cs"/>
                        </a:rPr>
                        <a:t>代表公司</a:t>
                      </a:r>
                      <a:endParaRPr lang="en-US" altLang="zh-CN" sz="2000" b="1"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lnSpc>
                          <a:spcPct val="125000"/>
                        </a:lnSpc>
                      </a:pPr>
                      <a:r>
                        <a:rPr lang="en-US" altLang="zh-CN" sz="2000" kern="1200" dirty="0">
                          <a:solidFill>
                            <a:schemeClr val="tx2"/>
                          </a:solidFill>
                          <a:latin typeface="+mn-lt"/>
                          <a:ea typeface="+mn-ea"/>
                          <a:cs typeface="+mn-cs"/>
                        </a:rPr>
                        <a:t>Intel</a:t>
                      </a:r>
                    </a:p>
                    <a:p>
                      <a:pPr marL="0" indent="0" algn="ctr" defTabSz="914400" rtl="0" eaLnBrk="1" latinLnBrk="0" hangingPunct="1">
                        <a:lnSpc>
                          <a:spcPct val="125000"/>
                        </a:lnSpc>
                      </a:pPr>
                      <a:r>
                        <a:rPr lang="en-US" altLang="zh-CN" sz="2000" kern="1200" dirty="0">
                          <a:solidFill>
                            <a:schemeClr val="tx2"/>
                          </a:solidFill>
                          <a:latin typeface="+mn-lt"/>
                          <a:ea typeface="+mn-ea"/>
                          <a:cs typeface="+mn-cs"/>
                        </a:rPr>
                        <a:t>AMD</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en-US" altLang="zh-CN" sz="2000" kern="1200" dirty="0">
                          <a:solidFill>
                            <a:schemeClr val="tx2"/>
                          </a:solidFill>
                          <a:latin typeface="+mn-lt"/>
                          <a:ea typeface="+mn-ea"/>
                          <a:cs typeface="+mn-cs"/>
                        </a:rPr>
                        <a:t>AMD</a:t>
                      </a:r>
                    </a:p>
                    <a:p>
                      <a:pPr marL="0" marR="0" lvl="0" indent="0" algn="ctr" defTabSz="914400" rtl="0" eaLnBrk="1" fontAlgn="auto" latinLnBrk="0" hangingPunct="1">
                        <a:lnSpc>
                          <a:spcPct val="125000"/>
                        </a:lnSpc>
                        <a:spcBef>
                          <a:spcPts val="0"/>
                        </a:spcBef>
                        <a:spcAft>
                          <a:spcPts val="0"/>
                        </a:spcAft>
                        <a:buClrTx/>
                        <a:buSzTx/>
                        <a:buFontTx/>
                        <a:buNone/>
                        <a:tabLst/>
                        <a:defRPr/>
                      </a:pPr>
                      <a:r>
                        <a:rPr lang="en-US" altLang="zh-CN" sz="2000" kern="1200" dirty="0">
                          <a:solidFill>
                            <a:schemeClr val="tx2"/>
                          </a:solidFill>
                          <a:latin typeface="+mn-lt"/>
                          <a:ea typeface="+mn-ea"/>
                          <a:cs typeface="+mn-cs"/>
                        </a:rPr>
                        <a:t>NVIDIA</a:t>
                      </a:r>
                      <a:endParaRPr lang="zh-CN" altLang="en-US" sz="20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lnSpc>
                          <a:spcPct val="125000"/>
                        </a:lnSpc>
                      </a:pPr>
                      <a:r>
                        <a:rPr lang="en-US" altLang="zh-CN" sz="2000" kern="1200" dirty="0">
                          <a:solidFill>
                            <a:schemeClr val="tx2"/>
                          </a:solidFill>
                          <a:latin typeface="+mn-lt"/>
                          <a:ea typeface="+mn-ea"/>
                          <a:cs typeface="+mn-cs"/>
                        </a:rPr>
                        <a:t>Intel</a:t>
                      </a:r>
                    </a:p>
                    <a:p>
                      <a:pPr marL="0" indent="0" algn="ctr" defTabSz="914400" rtl="0" eaLnBrk="1" latinLnBrk="0" hangingPunct="1">
                        <a:lnSpc>
                          <a:spcPct val="125000"/>
                        </a:lnSpc>
                      </a:pPr>
                      <a:r>
                        <a:rPr lang="en-US" altLang="zh-CN" sz="2000" kern="1200" dirty="0">
                          <a:solidFill>
                            <a:schemeClr val="tx2"/>
                          </a:solidFill>
                          <a:latin typeface="+mn-lt"/>
                          <a:ea typeface="+mn-ea"/>
                          <a:cs typeface="+mn-cs"/>
                        </a:rPr>
                        <a:t>Xilinx</a:t>
                      </a:r>
                    </a:p>
                    <a:p>
                      <a:pPr marL="0" indent="0" algn="ctr" defTabSz="914400" rtl="0" eaLnBrk="1" latinLnBrk="0" hangingPunct="1">
                        <a:lnSpc>
                          <a:spcPct val="125000"/>
                        </a:lnSpc>
                      </a:pPr>
                      <a:r>
                        <a:rPr lang="zh-CN" altLang="en-US" sz="2000" kern="1200" dirty="0">
                          <a:solidFill>
                            <a:schemeClr val="tx2"/>
                          </a:solidFill>
                          <a:latin typeface="+mn-lt"/>
                          <a:ea typeface="+mn-ea"/>
                          <a:cs typeface="+mn-cs"/>
                        </a:rPr>
                        <a:t>深鉴科技</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lnSpc>
                          <a:spcPct val="125000"/>
                        </a:lnSpc>
                      </a:pPr>
                      <a:r>
                        <a:rPr lang="en-US" altLang="zh-CN" sz="2000" kern="1200" dirty="0">
                          <a:solidFill>
                            <a:schemeClr val="tx2"/>
                          </a:solidFill>
                          <a:latin typeface="+mn-lt"/>
                          <a:ea typeface="+mn-ea"/>
                          <a:cs typeface="+mn-cs"/>
                        </a:rPr>
                        <a:t>Google</a:t>
                      </a:r>
                    </a:p>
                    <a:p>
                      <a:pPr marL="0" indent="0" algn="ctr" defTabSz="914400" rtl="0" eaLnBrk="1" latinLnBrk="0" hangingPunct="1">
                        <a:lnSpc>
                          <a:spcPct val="125000"/>
                        </a:lnSpc>
                      </a:pPr>
                      <a:r>
                        <a:rPr lang="zh-CN" altLang="en-US" sz="2000" kern="1200" dirty="0">
                          <a:solidFill>
                            <a:schemeClr val="tx2"/>
                          </a:solidFill>
                          <a:latin typeface="+mn-lt"/>
                          <a:ea typeface="+mn-ea"/>
                          <a:cs typeface="+mn-cs"/>
                        </a:rPr>
                        <a:t>华为</a:t>
                      </a:r>
                      <a:endParaRPr lang="en-US" altLang="zh-CN" sz="2000" kern="1200" dirty="0">
                        <a:solidFill>
                          <a:schemeClr val="tx2"/>
                        </a:solidFill>
                        <a:latin typeface="+mn-lt"/>
                        <a:ea typeface="+mn-ea"/>
                        <a:cs typeface="+mn-cs"/>
                      </a:endParaRPr>
                    </a:p>
                    <a:p>
                      <a:pPr marL="0" indent="0" algn="ctr" defTabSz="914400" rtl="0" eaLnBrk="1" latinLnBrk="0" hangingPunct="1">
                        <a:lnSpc>
                          <a:spcPct val="125000"/>
                        </a:lnSpc>
                      </a:pPr>
                      <a:r>
                        <a:rPr lang="zh-CN" altLang="en-US" sz="2000" kern="1200" dirty="0">
                          <a:solidFill>
                            <a:schemeClr val="tx2"/>
                          </a:solidFill>
                          <a:latin typeface="+mn-lt"/>
                          <a:ea typeface="+mn-ea"/>
                          <a:cs typeface="+mn-cs"/>
                        </a:rPr>
                        <a:t>寒武纪</a:t>
                      </a:r>
                      <a:endParaRPr lang="en-US" altLang="zh-CN" sz="2000" kern="1200" dirty="0">
                        <a:solidFill>
                          <a:schemeClr val="tx2"/>
                        </a:solidFill>
                        <a:latin typeface="+mn-lt"/>
                        <a:ea typeface="+mn-ea"/>
                        <a:cs typeface="+mn-cs"/>
                      </a:endParaRPr>
                    </a:p>
                    <a:p>
                      <a:pPr marL="0" indent="0" algn="ctr" defTabSz="914400" rtl="0" eaLnBrk="1" latinLnBrk="0" hangingPunct="1">
                        <a:lnSpc>
                          <a:spcPct val="125000"/>
                        </a:lnSpc>
                      </a:pPr>
                      <a:r>
                        <a:rPr lang="zh-CN" altLang="en-US" sz="2000" kern="1200" dirty="0">
                          <a:solidFill>
                            <a:schemeClr val="tx2"/>
                          </a:solidFill>
                          <a:latin typeface="+mn-lt"/>
                          <a:ea typeface="+mn-ea"/>
                          <a:cs typeface="+mn-cs"/>
                        </a:rPr>
                        <a:t>地平线</a:t>
                      </a:r>
                      <a:endParaRPr lang="en-US" altLang="zh-CN" sz="20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625603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4136088" cy="1648603"/>
          </a:xfrm>
        </p:spPr>
        <p:txBody>
          <a:bodyPr/>
          <a:lstStyle/>
          <a:p>
            <a:pPr>
              <a:spcBef>
                <a:spcPts val="0"/>
              </a:spcBef>
            </a:pPr>
            <a:r>
              <a:rPr lang="zh-CN" altLang="en-US" dirty="0"/>
              <a:t>神经网络处理器</a:t>
            </a:r>
            <a:r>
              <a:rPr lang="en-US" altLang="zh-CN" dirty="0"/>
              <a:t>NPU</a:t>
            </a:r>
            <a:endParaRPr lang="zh-CN" altLang="en-US" dirty="0"/>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33960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sp>
        <p:nvSpPr>
          <p:cNvPr id="35" name="文本框 34"/>
          <p:cNvSpPr txBox="1"/>
          <p:nvPr/>
        </p:nvSpPr>
        <p:spPr>
          <a:xfrm>
            <a:off x="515938" y="2147462"/>
            <a:ext cx="10980001" cy="2528128"/>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spcBef>
                <a:spcPts val="600"/>
              </a:spcBef>
              <a:buFont typeface="Wingdings" panose="05000000000000000000" pitchFamily="2" charset="2"/>
              <a:buChar char="l"/>
            </a:pPr>
            <a:r>
              <a:rPr lang="en-US" altLang="zh-CN" sz="2400" b="1" dirty="0">
                <a:latin typeface="Times New Roman" panose="02020603050405020304" pitchFamily="18" charset="0"/>
                <a:cs typeface="Times New Roman" panose="02020603050405020304" pitchFamily="18" charset="0"/>
              </a:rPr>
              <a:t>NPU</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Neural-Network Processing Units</a:t>
            </a:r>
            <a:r>
              <a:rPr lang="zh-CN" altLang="en-US" sz="2400" b="1" dirty="0">
                <a:latin typeface="Times New Roman" panose="02020603050405020304" pitchFamily="18" charset="0"/>
                <a:cs typeface="Times New Roman" panose="02020603050405020304" pitchFamily="18" charset="0"/>
              </a:rPr>
              <a:t>，神经网络处理器）：</a:t>
            </a:r>
            <a:r>
              <a:rPr lang="zh-CN" altLang="en-US" sz="2400" dirty="0">
                <a:latin typeface="Times New Roman" panose="02020603050405020304" pitchFamily="18" charset="0"/>
                <a:cs typeface="Times New Roman" panose="02020603050405020304" pitchFamily="18" charset="0"/>
              </a:rPr>
              <a:t>在电路层模拟人类神经元和突触，并且用深度学习指令集直接处理大规模的神经元和突触，一条指令完成一组神经元的处理。</a:t>
            </a:r>
            <a:endParaRPr lang="en-US" altLang="zh-CN" sz="2400" dirty="0">
              <a:latin typeface="Times New Roman" panose="02020603050405020304" pitchFamily="18" charset="0"/>
              <a:cs typeface="Times New Roman" panose="02020603050405020304" pitchFamily="18" charset="0"/>
            </a:endParaRPr>
          </a:p>
          <a:p>
            <a:pPr marL="342900" indent="-342900">
              <a:spcBef>
                <a:spcPts val="600"/>
              </a:spcBef>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NPU</a:t>
            </a:r>
            <a:r>
              <a:rPr lang="zh-CN" altLang="en-US" sz="2400" dirty="0">
                <a:latin typeface="Times New Roman" panose="02020603050405020304" pitchFamily="18" charset="0"/>
                <a:cs typeface="Times New Roman" panose="02020603050405020304" pitchFamily="18" charset="0"/>
              </a:rPr>
              <a:t>的典型代表 </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华为昇腾</a:t>
            </a:r>
            <a:r>
              <a:rPr lang="en-US" altLang="zh-CN" sz="2400" b="1" dirty="0">
                <a:latin typeface="Times New Roman" panose="02020603050405020304" pitchFamily="18" charset="0"/>
                <a:cs typeface="Times New Roman" panose="02020603050405020304" pitchFamily="18" charset="0"/>
              </a:rPr>
              <a:t>AI</a:t>
            </a:r>
            <a:r>
              <a:rPr lang="zh-CN" altLang="en-US" sz="2400" b="1" dirty="0">
                <a:latin typeface="Times New Roman" panose="02020603050405020304" pitchFamily="18" charset="0"/>
                <a:cs typeface="Times New Roman" panose="02020603050405020304" pitchFamily="18" charset="0"/>
              </a:rPr>
              <a:t>芯片（</a:t>
            </a:r>
            <a:r>
              <a:rPr lang="en-US" altLang="zh-CN" sz="2400" b="1" dirty="0">
                <a:latin typeface="Times New Roman" panose="02020603050405020304" pitchFamily="18" charset="0"/>
                <a:cs typeface="Times New Roman" panose="02020603050405020304" pitchFamily="18" charset="0"/>
              </a:rPr>
              <a:t>Ascend</a:t>
            </a:r>
            <a:r>
              <a:rPr lang="zh-CN" altLang="en-US" sz="2400" b="1" dirty="0">
                <a:latin typeface="Times New Roman" panose="02020603050405020304" pitchFamily="18" charset="0"/>
                <a:cs typeface="Times New Roman" panose="02020603050405020304" pitchFamily="18" charset="0"/>
              </a:rPr>
              <a:t>）、寒武纪</a:t>
            </a:r>
            <a:r>
              <a:rPr lang="en-US" altLang="zh-CN" sz="2400" b="1" dirty="0" err="1">
                <a:latin typeface="Times New Roman" panose="02020603050405020304" pitchFamily="18" charset="0"/>
                <a:cs typeface="Times New Roman" panose="02020603050405020304" pitchFamily="18" charset="0"/>
              </a:rPr>
              <a:t>Cambricon</a:t>
            </a:r>
            <a:r>
              <a:rPr lang="zh-CN" altLang="en-US" sz="2400" dirty="0">
                <a:latin typeface="Times New Roman" panose="02020603050405020304" pitchFamily="18" charset="0"/>
                <a:cs typeface="Times New Roman" panose="02020603050405020304" pitchFamily="18" charset="0"/>
              </a:rPr>
              <a:t>、阿里巴巴旗下的平头哥含光等</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529376"/>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NPU (Neural network Processing Unit)</a:t>
            </a: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0170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529376"/>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NPU (Neural network Processing Unit)</a:t>
            </a: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CB9BA902-060B-4BB9-B372-CA45F100F363}"/>
              </a:ext>
            </a:extLst>
          </p:cNvPr>
          <p:cNvGrpSpPr/>
          <p:nvPr/>
        </p:nvGrpSpPr>
        <p:grpSpPr>
          <a:xfrm>
            <a:off x="606000" y="2334642"/>
            <a:ext cx="4101494" cy="4141678"/>
            <a:chOff x="470415" y="2275858"/>
            <a:chExt cx="5396088" cy="4995113"/>
          </a:xfrm>
        </p:grpSpPr>
        <p:grpSp>
          <p:nvGrpSpPr>
            <p:cNvPr id="7" name="成组">
              <a:extLst>
                <a:ext uri="{FF2B5EF4-FFF2-40B4-BE49-F238E27FC236}">
                  <a16:creationId xmlns:a16="http://schemas.microsoft.com/office/drawing/2014/main" id="{E3711A0F-C0BE-4CC5-999F-5029CD7E831D}"/>
                </a:ext>
              </a:extLst>
            </p:cNvPr>
            <p:cNvGrpSpPr/>
            <p:nvPr/>
          </p:nvGrpSpPr>
          <p:grpSpPr>
            <a:xfrm>
              <a:off x="892169" y="2275858"/>
              <a:ext cx="1755103" cy="1354195"/>
              <a:chOff x="-2528747" y="-1286254"/>
              <a:chExt cx="4958150" cy="3897075"/>
            </a:xfrm>
          </p:grpSpPr>
          <p:pic>
            <p:nvPicPr>
              <p:cNvPr id="18" name="图片 21" descr="图片 21">
                <a:extLst>
                  <a:ext uri="{FF2B5EF4-FFF2-40B4-BE49-F238E27FC236}">
                    <a16:creationId xmlns:a16="http://schemas.microsoft.com/office/drawing/2014/main" id="{6F53CA91-BA71-47D4-B03F-0CDBA7B76E1F}"/>
                  </a:ext>
                </a:extLst>
              </p:cNvPr>
              <p:cNvPicPr>
                <a:picLocks noChangeAspect="1"/>
              </p:cNvPicPr>
              <p:nvPr/>
            </p:nvPicPr>
            <p:blipFill>
              <a:blip r:embed="rId4"/>
              <a:srcRect l="25744" t="20102" r="29763" b="14024"/>
              <a:stretch>
                <a:fillRect/>
              </a:stretch>
            </p:blipFill>
            <p:spPr>
              <a:xfrm>
                <a:off x="-2528747" y="-1286254"/>
                <a:ext cx="4958150" cy="38970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grpSp>
            <p:nvGrpSpPr>
              <p:cNvPr id="11" name="成组">
                <a:extLst>
                  <a:ext uri="{FF2B5EF4-FFF2-40B4-BE49-F238E27FC236}">
                    <a16:creationId xmlns:a16="http://schemas.microsoft.com/office/drawing/2014/main" id="{46418FC9-A5F9-4C7A-9DC7-DECCE9DE7641}"/>
                  </a:ext>
                </a:extLst>
              </p:cNvPr>
              <p:cNvGrpSpPr/>
              <p:nvPr/>
            </p:nvGrpSpPr>
            <p:grpSpPr>
              <a:xfrm>
                <a:off x="-2519782" y="-770093"/>
                <a:ext cx="3524847" cy="3360085"/>
                <a:chOff x="-2771570" y="-1368022"/>
                <a:chExt cx="3524845" cy="3360083"/>
              </a:xfrm>
            </p:grpSpPr>
            <p:sp>
              <p:nvSpPr>
                <p:cNvPr id="13" name="矩形">
                  <a:extLst>
                    <a:ext uri="{FF2B5EF4-FFF2-40B4-BE49-F238E27FC236}">
                      <a16:creationId xmlns:a16="http://schemas.microsoft.com/office/drawing/2014/main" id="{61032D42-7AAA-43BE-B57A-B30EED691223}"/>
                    </a:ext>
                  </a:extLst>
                </p:cNvPr>
                <p:cNvSpPr/>
                <p:nvPr/>
              </p:nvSpPr>
              <p:spPr>
                <a:xfrm>
                  <a:off x="-2771570" y="-1368022"/>
                  <a:ext cx="3524845" cy="3360083"/>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sp>
              <p:nvSpPr>
                <p:cNvPr id="14" name="矩形">
                  <a:extLst>
                    <a:ext uri="{FF2B5EF4-FFF2-40B4-BE49-F238E27FC236}">
                      <a16:creationId xmlns:a16="http://schemas.microsoft.com/office/drawing/2014/main" id="{9DC50332-D819-48C0-9838-12548A549361}"/>
                    </a:ext>
                  </a:extLst>
                </p:cNvPr>
                <p:cNvSpPr/>
                <p:nvPr/>
              </p:nvSpPr>
              <p:spPr>
                <a:xfrm>
                  <a:off x="-2390793" y="-980295"/>
                  <a:ext cx="2691471" cy="2565667"/>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pic>
              <p:nvPicPr>
                <p:cNvPr id="15" name="image12.png" descr="image12.png">
                  <a:extLst>
                    <a:ext uri="{FF2B5EF4-FFF2-40B4-BE49-F238E27FC236}">
                      <a16:creationId xmlns:a16="http://schemas.microsoft.com/office/drawing/2014/main" id="{FB33ACEC-623C-4D18-B764-7EC6BBD91B04}"/>
                    </a:ext>
                  </a:extLst>
                </p:cNvPr>
                <p:cNvPicPr>
                  <a:picLocks noChangeAspect="1"/>
                </p:cNvPicPr>
                <p:nvPr/>
              </p:nvPicPr>
              <p:blipFill>
                <a:blip r:embed="rId5"/>
                <a:srcRect l="6085" r="6085"/>
                <a:stretch>
                  <a:fillRect/>
                </a:stretch>
              </p:blipFill>
              <p:spPr>
                <a:xfrm>
                  <a:off x="-2024063" y="-486773"/>
                  <a:ext cx="2126421" cy="1524937"/>
                </a:xfrm>
                <a:prstGeom prst="rect">
                  <a:avLst/>
                </a:prstGeom>
                <a:ln w="3175" cap="flat">
                  <a:noFill/>
                  <a:miter lim="400000"/>
                </a:ln>
                <a:effectLst/>
              </p:spPr>
            </p:pic>
          </p:grpSp>
        </p:grpSp>
        <p:sp>
          <p:nvSpPr>
            <p:cNvPr id="9" name="文本框 11">
              <a:extLst>
                <a:ext uri="{FF2B5EF4-FFF2-40B4-BE49-F238E27FC236}">
                  <a16:creationId xmlns:a16="http://schemas.microsoft.com/office/drawing/2014/main" id="{A1711265-782F-45E4-B99E-59D4A2B23AE1}"/>
                </a:ext>
              </a:extLst>
            </p:cNvPr>
            <p:cNvSpPr txBox="1"/>
            <p:nvPr/>
          </p:nvSpPr>
          <p:spPr>
            <a:xfrm>
              <a:off x="470415" y="4220969"/>
              <a:ext cx="5396088" cy="3050002"/>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lnSpc>
                  <a:spcPct val="125000"/>
                </a:lnSpc>
                <a:buFont typeface="Wingdings" panose="05000000000000000000" pitchFamily="2" charset="2"/>
                <a:buChar char="l"/>
              </a:pPr>
              <a:r>
                <a:rPr lang="en-US" altLang="zh-CN" sz="1600" dirty="0">
                  <a:solidFill>
                    <a:prstClr val="black"/>
                  </a:solidFill>
                  <a:ea typeface="方正兰亭黑简体" panose="02000000000000000000" pitchFamily="2" charset="-122"/>
                </a:rPr>
                <a:t>Ascend 310</a:t>
              </a:r>
            </a:p>
            <a:p>
              <a:pPr marL="285693" indent="-285693">
                <a:lnSpc>
                  <a:spcPct val="125000"/>
                </a:lnSpc>
                <a:buFont typeface="Wingdings" panose="05000000000000000000" pitchFamily="2" charset="2"/>
                <a:buChar char="l"/>
              </a:pPr>
              <a:r>
                <a:rPr lang="zh-CN" altLang="en-US" sz="1600" dirty="0">
                  <a:solidFill>
                    <a:prstClr val="black"/>
                  </a:solidFill>
                  <a:ea typeface="方正兰亭黑简体" panose="02000000000000000000" pitchFamily="2" charset="-122"/>
                </a:rPr>
                <a:t>架构：达芬奇</a:t>
              </a:r>
              <a:endParaRPr lang="en-US" altLang="zh-CN" sz="1600" dirty="0">
                <a:solidFill>
                  <a:prstClr val="black"/>
                </a:solidFill>
                <a:ea typeface="方正兰亭黑简体" panose="02000000000000000000" pitchFamily="2" charset="-122"/>
              </a:endParaRPr>
            </a:p>
            <a:p>
              <a:pPr marL="285693" indent="-285693">
                <a:lnSpc>
                  <a:spcPct val="125000"/>
                </a:lnSpc>
                <a:buFont typeface="Wingdings" panose="05000000000000000000" pitchFamily="2" charset="2"/>
                <a:buChar char="l"/>
              </a:pPr>
              <a:r>
                <a:rPr lang="zh-CN" altLang="en-US" sz="1600" dirty="0">
                  <a:solidFill>
                    <a:srgbClr val="C00000"/>
                  </a:solidFill>
                  <a:ea typeface="方正兰亭黑简体" panose="02000000000000000000" pitchFamily="2" charset="-122"/>
                </a:rPr>
                <a:t>半精度</a:t>
              </a:r>
              <a:r>
                <a:rPr lang="en-US" altLang="zh-CN" sz="1600" dirty="0">
                  <a:solidFill>
                    <a:srgbClr val="C00000"/>
                  </a:solidFill>
                  <a:ea typeface="方正兰亭黑简体" panose="02000000000000000000" pitchFamily="2" charset="-122"/>
                </a:rPr>
                <a:t> (FP16)</a:t>
              </a:r>
              <a:r>
                <a:rPr lang="zh-CN" altLang="en-US" sz="1600" dirty="0">
                  <a:solidFill>
                    <a:srgbClr val="C00000"/>
                  </a:solidFill>
                  <a:ea typeface="方正兰亭黑简体" panose="02000000000000000000" pitchFamily="2" charset="-122"/>
                </a:rPr>
                <a:t>：</a:t>
              </a:r>
              <a:r>
                <a:rPr lang="en-US" altLang="zh-CN" sz="1600" dirty="0">
                  <a:solidFill>
                    <a:srgbClr val="C00000"/>
                  </a:solidFill>
                  <a:ea typeface="方正兰亭黑简体" panose="02000000000000000000" pitchFamily="2" charset="-122"/>
                </a:rPr>
                <a:t>8 Tera-FLOPS</a:t>
              </a:r>
            </a:p>
            <a:p>
              <a:pPr marL="285693" indent="-285693">
                <a:lnSpc>
                  <a:spcPct val="125000"/>
                </a:lnSpc>
                <a:buFont typeface="Wingdings" panose="05000000000000000000" pitchFamily="2" charset="2"/>
                <a:buChar char="l"/>
              </a:pPr>
              <a:r>
                <a:rPr lang="zh-CN" altLang="en-US" sz="1600" dirty="0">
                  <a:solidFill>
                    <a:srgbClr val="C00000"/>
                  </a:solidFill>
                  <a:ea typeface="方正兰亭黑简体" panose="02000000000000000000" pitchFamily="2" charset="-122"/>
                </a:rPr>
                <a:t>整数精度</a:t>
              </a:r>
              <a:r>
                <a:rPr lang="en-US" altLang="zh-CN" sz="1600" dirty="0">
                  <a:solidFill>
                    <a:srgbClr val="C00000"/>
                  </a:solidFill>
                  <a:ea typeface="方正兰亭黑简体" panose="02000000000000000000" pitchFamily="2" charset="-122"/>
                </a:rPr>
                <a:t> (INT8)</a:t>
              </a:r>
              <a:r>
                <a:rPr lang="zh-CN" altLang="en-US" sz="1600" dirty="0">
                  <a:solidFill>
                    <a:srgbClr val="C00000"/>
                  </a:solidFill>
                  <a:ea typeface="方正兰亭黑简体" panose="02000000000000000000" pitchFamily="2" charset="-122"/>
                </a:rPr>
                <a:t>：</a:t>
              </a:r>
              <a:r>
                <a:rPr lang="en-US" altLang="zh-CN" sz="1600" dirty="0">
                  <a:solidFill>
                    <a:srgbClr val="C00000"/>
                  </a:solidFill>
                  <a:ea typeface="方正兰亭黑简体" panose="02000000000000000000" pitchFamily="2" charset="-122"/>
                </a:rPr>
                <a:t>16 Tera-OPS</a:t>
              </a:r>
            </a:p>
            <a:p>
              <a:pPr marL="285693" indent="-285693">
                <a:lnSpc>
                  <a:spcPct val="125000"/>
                </a:lnSpc>
                <a:buFont typeface="Wingdings" panose="05000000000000000000" pitchFamily="2" charset="2"/>
                <a:buChar char="l"/>
              </a:pPr>
              <a:r>
                <a:rPr lang="en-US" altLang="zh-CN" sz="1600" dirty="0">
                  <a:solidFill>
                    <a:srgbClr val="C00000"/>
                  </a:solidFill>
                  <a:ea typeface="方正兰亭黑简体" panose="02000000000000000000" pitchFamily="2" charset="-122"/>
                </a:rPr>
                <a:t>16 </a:t>
              </a:r>
              <a:r>
                <a:rPr lang="zh-CN" altLang="en-US" sz="1600" dirty="0">
                  <a:solidFill>
                    <a:srgbClr val="C00000"/>
                  </a:solidFill>
                  <a:ea typeface="方正兰亭黑简体" panose="02000000000000000000" pitchFamily="2" charset="-122"/>
                </a:rPr>
                <a:t>通道</a:t>
              </a:r>
              <a:r>
                <a:rPr lang="en-US" altLang="zh-CN" sz="1600" dirty="0">
                  <a:solidFill>
                    <a:srgbClr val="C00000"/>
                  </a:solidFill>
                  <a:ea typeface="方正兰亭黑简体" panose="02000000000000000000" pitchFamily="2" charset="-122"/>
                </a:rPr>
                <a:t> </a:t>
              </a:r>
              <a:r>
                <a:rPr lang="zh-CN" altLang="en-US" sz="1600" dirty="0">
                  <a:solidFill>
                    <a:srgbClr val="C00000"/>
                  </a:solidFill>
                  <a:ea typeface="方正兰亭黑简体" panose="02000000000000000000" pitchFamily="2" charset="-122"/>
                </a:rPr>
                <a:t>全高清</a:t>
              </a:r>
              <a:r>
                <a:rPr lang="en-US" altLang="zh-CN" sz="1600" dirty="0">
                  <a:solidFill>
                    <a:srgbClr val="C00000"/>
                  </a:solidFill>
                  <a:ea typeface="方正兰亭黑简体" panose="02000000000000000000" pitchFamily="2" charset="-122"/>
                </a:rPr>
                <a:t> </a:t>
              </a:r>
              <a:r>
                <a:rPr lang="zh-CN" altLang="en-US" sz="1600" dirty="0">
                  <a:solidFill>
                    <a:srgbClr val="C00000"/>
                  </a:solidFill>
                  <a:ea typeface="方正兰亭黑简体" panose="02000000000000000000" pitchFamily="2" charset="-122"/>
                </a:rPr>
                <a:t>视频解码器</a:t>
              </a:r>
              <a:r>
                <a:rPr lang="en-US" altLang="zh-CN" sz="1600" dirty="0">
                  <a:solidFill>
                    <a:srgbClr val="C00000"/>
                  </a:solidFill>
                  <a:ea typeface="方正兰亭黑简体" panose="02000000000000000000" pitchFamily="2" charset="-122"/>
                </a:rPr>
                <a:t> – H.264/265; </a:t>
              </a:r>
            </a:p>
            <a:p>
              <a:pPr marL="285693" indent="-285693">
                <a:lnSpc>
                  <a:spcPct val="125000"/>
                </a:lnSpc>
                <a:buFont typeface="Wingdings" panose="05000000000000000000" pitchFamily="2" charset="2"/>
                <a:buChar char="l"/>
              </a:pPr>
              <a:r>
                <a:rPr lang="en-US" altLang="zh-CN" sz="1600" dirty="0">
                  <a:solidFill>
                    <a:prstClr val="black"/>
                  </a:solidFill>
                  <a:ea typeface="方正兰亭黑简体" panose="02000000000000000000" pitchFamily="2" charset="-122"/>
                </a:rPr>
                <a:t>1 </a:t>
              </a:r>
              <a:r>
                <a:rPr lang="zh-CN" altLang="en-US" sz="1600" dirty="0">
                  <a:solidFill>
                    <a:prstClr val="black"/>
                  </a:solidFill>
                  <a:ea typeface="方正兰亭黑简体" panose="02000000000000000000" pitchFamily="2" charset="-122"/>
                </a:rPr>
                <a:t>通道</a:t>
              </a:r>
              <a:r>
                <a:rPr lang="en-US" altLang="zh-CN" sz="1600" dirty="0">
                  <a:solidFill>
                    <a:prstClr val="black"/>
                  </a:solidFill>
                  <a:ea typeface="方正兰亭黑简体" panose="02000000000000000000" pitchFamily="2" charset="-122"/>
                </a:rPr>
                <a:t> </a:t>
              </a:r>
              <a:r>
                <a:rPr lang="zh-CN" altLang="en-US" sz="1600" dirty="0">
                  <a:solidFill>
                    <a:prstClr val="black"/>
                  </a:solidFill>
                  <a:ea typeface="方正兰亭黑简体" panose="02000000000000000000" pitchFamily="2" charset="-122"/>
                </a:rPr>
                <a:t>全高清</a:t>
              </a:r>
              <a:r>
                <a:rPr lang="en-US" altLang="zh-CN" sz="1600" dirty="0">
                  <a:solidFill>
                    <a:prstClr val="black"/>
                  </a:solidFill>
                  <a:ea typeface="方正兰亭黑简体" panose="02000000000000000000" pitchFamily="2" charset="-122"/>
                </a:rPr>
                <a:t> </a:t>
              </a:r>
              <a:r>
                <a:rPr lang="zh-CN" altLang="en-US" sz="1600" dirty="0">
                  <a:solidFill>
                    <a:prstClr val="black"/>
                  </a:solidFill>
                  <a:ea typeface="方正兰亭黑简体" panose="02000000000000000000" pitchFamily="2" charset="-122"/>
                </a:rPr>
                <a:t>视频编码器</a:t>
              </a:r>
              <a:r>
                <a:rPr lang="en-US" altLang="zh-CN" sz="1600" dirty="0">
                  <a:solidFill>
                    <a:prstClr val="black"/>
                  </a:solidFill>
                  <a:ea typeface="方正兰亭黑简体" panose="02000000000000000000" pitchFamily="2" charset="-122"/>
                </a:rPr>
                <a:t> – H.264/265;</a:t>
              </a:r>
            </a:p>
            <a:p>
              <a:pPr marL="285693" indent="-285693">
                <a:lnSpc>
                  <a:spcPct val="125000"/>
                </a:lnSpc>
                <a:buFont typeface="Wingdings" panose="05000000000000000000" pitchFamily="2" charset="2"/>
                <a:buChar char="l"/>
              </a:pPr>
              <a:r>
                <a:rPr lang="zh-CN" altLang="en-US" sz="1600" b="1" dirty="0">
                  <a:solidFill>
                    <a:srgbClr val="C00000"/>
                  </a:solidFill>
                  <a:ea typeface="方正兰亭黑简体" panose="02000000000000000000" pitchFamily="2" charset="-122"/>
                </a:rPr>
                <a:t>最大功耗：</a:t>
              </a:r>
              <a:r>
                <a:rPr lang="en-US" altLang="zh-CN" sz="1600" b="1" dirty="0">
                  <a:solidFill>
                    <a:srgbClr val="C00000"/>
                  </a:solidFill>
                  <a:ea typeface="方正兰亭黑简体" panose="02000000000000000000" pitchFamily="2" charset="-122"/>
                </a:rPr>
                <a:t>8W </a:t>
              </a:r>
            </a:p>
            <a:p>
              <a:pPr marL="285693" indent="-285693">
                <a:lnSpc>
                  <a:spcPct val="125000"/>
                </a:lnSpc>
                <a:buFont typeface="Wingdings" panose="05000000000000000000" pitchFamily="2" charset="2"/>
                <a:buChar char="l"/>
              </a:pPr>
              <a:r>
                <a:rPr lang="en-US" altLang="zh-CN" sz="1600" dirty="0">
                  <a:solidFill>
                    <a:prstClr val="black"/>
                  </a:solidFill>
                  <a:ea typeface="方正兰亭黑简体" panose="02000000000000000000" pitchFamily="2" charset="-122"/>
                </a:rPr>
                <a:t>12nm FFC</a:t>
              </a:r>
            </a:p>
          </p:txBody>
        </p:sp>
      </p:grpSp>
      <p:grpSp>
        <p:nvGrpSpPr>
          <p:cNvPr id="19" name="组合 18">
            <a:extLst>
              <a:ext uri="{FF2B5EF4-FFF2-40B4-BE49-F238E27FC236}">
                <a16:creationId xmlns:a16="http://schemas.microsoft.com/office/drawing/2014/main" id="{50E1EE31-5F51-41FD-ADE7-4F12F41D367E}"/>
              </a:ext>
            </a:extLst>
          </p:cNvPr>
          <p:cNvGrpSpPr/>
          <p:nvPr/>
        </p:nvGrpSpPr>
        <p:grpSpPr>
          <a:xfrm>
            <a:off x="6611944" y="2355679"/>
            <a:ext cx="3655540" cy="4158510"/>
            <a:chOff x="7076198" y="2521490"/>
            <a:chExt cx="4183417" cy="4896284"/>
          </a:xfrm>
        </p:grpSpPr>
        <p:grpSp>
          <p:nvGrpSpPr>
            <p:cNvPr id="20" name="组合 19">
              <a:extLst>
                <a:ext uri="{FF2B5EF4-FFF2-40B4-BE49-F238E27FC236}">
                  <a16:creationId xmlns:a16="http://schemas.microsoft.com/office/drawing/2014/main" id="{FE7A2D2C-AB0E-470C-AFE3-043AB8BFBFE6}"/>
                </a:ext>
              </a:extLst>
            </p:cNvPr>
            <p:cNvGrpSpPr/>
            <p:nvPr/>
          </p:nvGrpSpPr>
          <p:grpSpPr>
            <a:xfrm>
              <a:off x="7196376" y="2521490"/>
              <a:ext cx="1497173" cy="1301264"/>
              <a:chOff x="7789008" y="2143371"/>
              <a:chExt cx="2567842" cy="2250597"/>
            </a:xfrm>
          </p:grpSpPr>
          <p:grpSp>
            <p:nvGrpSpPr>
              <p:cNvPr id="22" name="成组">
                <a:extLst>
                  <a:ext uri="{FF2B5EF4-FFF2-40B4-BE49-F238E27FC236}">
                    <a16:creationId xmlns:a16="http://schemas.microsoft.com/office/drawing/2014/main" id="{8DAEEEB2-1B59-4833-84B8-ADFFA451D5B8}"/>
                  </a:ext>
                </a:extLst>
              </p:cNvPr>
              <p:cNvGrpSpPr/>
              <p:nvPr/>
            </p:nvGrpSpPr>
            <p:grpSpPr>
              <a:xfrm>
                <a:off x="7789008" y="2143371"/>
                <a:ext cx="2567842" cy="2250597"/>
                <a:chOff x="309940" y="-593316"/>
                <a:chExt cx="4270604" cy="3742990"/>
              </a:xfrm>
            </p:grpSpPr>
            <p:pic>
              <p:nvPicPr>
                <p:cNvPr id="37" name="图片 21" descr="图片 21">
                  <a:extLst>
                    <a:ext uri="{FF2B5EF4-FFF2-40B4-BE49-F238E27FC236}">
                      <a16:creationId xmlns:a16="http://schemas.microsoft.com/office/drawing/2014/main" id="{F83A9BDB-B433-44AE-8064-949BEC279F5F}"/>
                    </a:ext>
                  </a:extLst>
                </p:cNvPr>
                <p:cNvPicPr>
                  <a:picLocks noChangeAspect="1"/>
                </p:cNvPicPr>
                <p:nvPr/>
              </p:nvPicPr>
              <p:blipFill>
                <a:blip r:embed="rId4"/>
                <a:srcRect l="25744" t="20102" r="29763" b="14024"/>
                <a:stretch>
                  <a:fillRect/>
                </a:stretch>
              </p:blipFill>
              <p:spPr>
                <a:xfrm>
                  <a:off x="390073" y="-593316"/>
                  <a:ext cx="4190471" cy="37425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sp>
              <p:nvSpPr>
                <p:cNvPr id="38" name="矩形">
                  <a:extLst>
                    <a:ext uri="{FF2B5EF4-FFF2-40B4-BE49-F238E27FC236}">
                      <a16:creationId xmlns:a16="http://schemas.microsoft.com/office/drawing/2014/main" id="{DAD32451-330C-446A-ABEB-9835626746C1}"/>
                    </a:ext>
                  </a:extLst>
                </p:cNvPr>
                <p:cNvSpPr/>
                <p:nvPr/>
              </p:nvSpPr>
              <p:spPr>
                <a:xfrm>
                  <a:off x="309940" y="-77163"/>
                  <a:ext cx="2979086" cy="3226837"/>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405" tIns="25405" rIns="25405" bIns="25405" numCol="1" anchor="ctr">
                  <a:noAutofit/>
                </a:bodyPr>
                <a:lstStyle/>
                <a:p>
                  <a:pPr algn="ctr" defTabSz="412872" fontAlgn="base" hangingPunct="0">
                    <a:spcBef>
                      <a:spcPct val="0"/>
                    </a:spcBef>
                    <a:spcAft>
                      <a:spcPct val="0"/>
                    </a:spcAft>
                    <a:defRPr sz="2200" b="0">
                      <a:latin typeface="+mn-lt"/>
                      <a:ea typeface="+mn-ea"/>
                      <a:cs typeface="+mn-cs"/>
                      <a:sym typeface="Helvetica Neue Medium"/>
                    </a:defRPr>
                  </a:pPr>
                  <a:endParaRPr sz="1485" kern="0">
                    <a:solidFill>
                      <a:srgbClr val="FFFFFF"/>
                    </a:solidFill>
                    <a:latin typeface="Arial" panose="020B0604020202020204" pitchFamily="34" charset="0"/>
                    <a:ea typeface="华文细黑"/>
                    <a:cs typeface="Arial" panose="020B0604020202020204" pitchFamily="34" charset="0"/>
                    <a:sym typeface="Helvetica Neue Medium"/>
                  </a:endParaRPr>
                </a:p>
              </p:txBody>
            </p:sp>
          </p:grpSp>
          <p:pic>
            <p:nvPicPr>
              <p:cNvPr id="23" name="图片 22">
                <a:extLst>
                  <a:ext uri="{FF2B5EF4-FFF2-40B4-BE49-F238E27FC236}">
                    <a16:creationId xmlns:a16="http://schemas.microsoft.com/office/drawing/2014/main" id="{4D57CD50-3A27-42A2-9DC3-A9B8C6BA5B7D}"/>
                  </a:ext>
                </a:extLst>
              </p:cNvPr>
              <p:cNvPicPr>
                <a:picLocks noChangeAspect="1"/>
              </p:cNvPicPr>
              <p:nvPr/>
            </p:nvPicPr>
            <p:blipFill rotWithShape="1">
              <a:blip r:embed="rId6"/>
              <a:srcRect l="43396" t="44242" r="50410" b="30936"/>
              <a:stretch/>
            </p:blipFill>
            <p:spPr>
              <a:xfrm>
                <a:off x="7989544" y="2643181"/>
                <a:ext cx="1404501" cy="1525200"/>
              </a:xfrm>
              <a:prstGeom prst="rect">
                <a:avLst/>
              </a:prstGeom>
            </p:spPr>
          </p:pic>
        </p:grpSp>
        <p:sp>
          <p:nvSpPr>
            <p:cNvPr id="21" name="文本框 12">
              <a:extLst>
                <a:ext uri="{FF2B5EF4-FFF2-40B4-BE49-F238E27FC236}">
                  <a16:creationId xmlns:a16="http://schemas.microsoft.com/office/drawing/2014/main" id="{A821986D-069E-445C-92E9-B6E02BE524AD}"/>
                </a:ext>
              </a:extLst>
            </p:cNvPr>
            <p:cNvSpPr txBox="1"/>
            <p:nvPr/>
          </p:nvSpPr>
          <p:spPr>
            <a:xfrm>
              <a:off x="7076198" y="4440218"/>
              <a:ext cx="4183417" cy="2977556"/>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85693" indent="-285693">
                <a:lnSpc>
                  <a:spcPct val="125000"/>
                </a:lnSpc>
                <a:buFont typeface="Wingdings" panose="05000000000000000000" pitchFamily="2" charset="2"/>
                <a:buChar char="l"/>
              </a:pPr>
              <a:r>
                <a:rPr lang="en-US" altLang="zh-CN" sz="1600" dirty="0">
                  <a:solidFill>
                    <a:prstClr val="black"/>
                  </a:solidFill>
                  <a:ea typeface="方正兰亭黑简体" panose="02000000000000000000" pitchFamily="2" charset="-122"/>
                </a:rPr>
                <a:t>Ascend 910</a:t>
              </a:r>
            </a:p>
            <a:p>
              <a:pPr marL="285693" indent="-285693">
                <a:lnSpc>
                  <a:spcPct val="125000"/>
                </a:lnSpc>
                <a:buFont typeface="Wingdings" panose="05000000000000000000" pitchFamily="2" charset="2"/>
                <a:buChar char="l"/>
              </a:pPr>
              <a:r>
                <a:rPr lang="zh-CN" altLang="en-US" sz="1600" dirty="0">
                  <a:solidFill>
                    <a:prstClr val="black"/>
                  </a:solidFill>
                  <a:ea typeface="方正兰亭黑简体" panose="02000000000000000000" pitchFamily="2" charset="-122"/>
                </a:rPr>
                <a:t>架构：达芬奇</a:t>
              </a:r>
              <a:endParaRPr lang="en-US" altLang="zh-CN" sz="1600" dirty="0">
                <a:solidFill>
                  <a:prstClr val="black"/>
                </a:solidFill>
                <a:ea typeface="方正兰亭黑简体" panose="02000000000000000000" pitchFamily="2" charset="-122"/>
              </a:endParaRPr>
            </a:p>
            <a:p>
              <a:pPr marL="285693" indent="-285693">
                <a:lnSpc>
                  <a:spcPct val="125000"/>
                </a:lnSpc>
                <a:buFont typeface="Wingdings" panose="05000000000000000000" pitchFamily="2" charset="2"/>
                <a:buChar char="l"/>
              </a:pPr>
              <a:r>
                <a:rPr lang="zh-CN" altLang="en-US" sz="1600" dirty="0">
                  <a:solidFill>
                    <a:srgbClr val="C00000"/>
                  </a:solidFill>
                  <a:ea typeface="方正兰亭黑简体" panose="02000000000000000000" pitchFamily="2" charset="-122"/>
                </a:rPr>
                <a:t>半精度</a:t>
              </a:r>
              <a:r>
                <a:rPr lang="en-US" altLang="zh-CN" sz="1600" dirty="0">
                  <a:solidFill>
                    <a:srgbClr val="C00000"/>
                  </a:solidFill>
                  <a:ea typeface="方正兰亭黑简体" panose="02000000000000000000" pitchFamily="2" charset="-122"/>
                </a:rPr>
                <a:t> (FP16)</a:t>
              </a:r>
              <a:r>
                <a:rPr lang="zh-CN" altLang="en-US" sz="1600" dirty="0">
                  <a:solidFill>
                    <a:srgbClr val="C00000"/>
                  </a:solidFill>
                  <a:ea typeface="方正兰亭黑简体" panose="02000000000000000000" pitchFamily="2" charset="-122"/>
                </a:rPr>
                <a:t>：</a:t>
              </a:r>
              <a:r>
                <a:rPr lang="en-US" altLang="zh-CN" sz="1600" dirty="0">
                  <a:solidFill>
                    <a:srgbClr val="C00000"/>
                  </a:solidFill>
                  <a:ea typeface="方正兰亭黑简体" panose="02000000000000000000" pitchFamily="2" charset="-122"/>
                </a:rPr>
                <a:t>256 Tera-FLOPS</a:t>
              </a:r>
            </a:p>
            <a:p>
              <a:pPr marL="285693" indent="-285693">
                <a:lnSpc>
                  <a:spcPct val="125000"/>
                </a:lnSpc>
                <a:buFont typeface="Wingdings" panose="05000000000000000000" pitchFamily="2" charset="2"/>
                <a:buChar char="l"/>
              </a:pPr>
              <a:r>
                <a:rPr lang="zh-CN" altLang="en-US" sz="1600" dirty="0">
                  <a:solidFill>
                    <a:srgbClr val="C00000"/>
                  </a:solidFill>
                  <a:ea typeface="方正兰亭黑简体" panose="02000000000000000000" pitchFamily="2" charset="-122"/>
                </a:rPr>
                <a:t>整数精度</a:t>
              </a:r>
              <a:r>
                <a:rPr lang="en-US" altLang="zh-CN" sz="1600" dirty="0">
                  <a:solidFill>
                    <a:srgbClr val="C00000"/>
                  </a:solidFill>
                  <a:ea typeface="方正兰亭黑简体" panose="02000000000000000000" pitchFamily="2" charset="-122"/>
                </a:rPr>
                <a:t> (INT8)</a:t>
              </a:r>
              <a:r>
                <a:rPr lang="zh-CN" altLang="en-US" sz="1600" dirty="0">
                  <a:solidFill>
                    <a:srgbClr val="C00000"/>
                  </a:solidFill>
                  <a:ea typeface="方正兰亭黑简体" panose="02000000000000000000" pitchFamily="2" charset="-122"/>
                </a:rPr>
                <a:t>：</a:t>
              </a:r>
              <a:r>
                <a:rPr lang="en-US" altLang="zh-CN" sz="1600" dirty="0">
                  <a:solidFill>
                    <a:srgbClr val="C00000"/>
                  </a:solidFill>
                  <a:ea typeface="方正兰亭黑简体" panose="02000000000000000000" pitchFamily="2" charset="-122"/>
                </a:rPr>
                <a:t>512 Tera-OPS</a:t>
              </a:r>
            </a:p>
            <a:p>
              <a:pPr marL="285693" indent="-285693">
                <a:lnSpc>
                  <a:spcPct val="125000"/>
                </a:lnSpc>
                <a:buFont typeface="Wingdings" panose="05000000000000000000" pitchFamily="2" charset="2"/>
                <a:buChar char="l"/>
              </a:pPr>
              <a:r>
                <a:rPr lang="en-US" altLang="zh-CN" sz="1600" dirty="0">
                  <a:solidFill>
                    <a:srgbClr val="C00000"/>
                  </a:solidFill>
                  <a:ea typeface="方正兰亭黑简体" panose="02000000000000000000" pitchFamily="2" charset="-122"/>
                </a:rPr>
                <a:t>128</a:t>
              </a:r>
              <a:r>
                <a:rPr lang="zh-CN" altLang="en-US" sz="1600" dirty="0">
                  <a:solidFill>
                    <a:srgbClr val="C00000"/>
                  </a:solidFill>
                  <a:ea typeface="方正兰亭黑简体" panose="02000000000000000000" pitchFamily="2" charset="-122"/>
                </a:rPr>
                <a:t>通道 全高清 视频解码器 </a:t>
              </a:r>
              <a:r>
                <a:rPr lang="en-US" altLang="zh-CN" sz="1600" dirty="0">
                  <a:solidFill>
                    <a:srgbClr val="C00000"/>
                  </a:solidFill>
                  <a:ea typeface="方正兰亭黑简体" panose="02000000000000000000" pitchFamily="2" charset="-122"/>
                </a:rPr>
                <a:t>–H.264/265</a:t>
              </a:r>
              <a:endParaRPr lang="en-US" altLang="zh-CN" sz="1600" dirty="0">
                <a:solidFill>
                  <a:prstClr val="black"/>
                </a:solidFill>
                <a:ea typeface="方正兰亭黑简体" panose="02000000000000000000" pitchFamily="2" charset="-122"/>
              </a:endParaRPr>
            </a:p>
            <a:p>
              <a:pPr marL="285693" indent="-285693">
                <a:lnSpc>
                  <a:spcPct val="125000"/>
                </a:lnSpc>
                <a:buFont typeface="Wingdings" panose="05000000000000000000" pitchFamily="2" charset="2"/>
                <a:buChar char="l"/>
              </a:pPr>
              <a:r>
                <a:rPr lang="zh-CN" altLang="en-US" sz="1600" dirty="0">
                  <a:solidFill>
                    <a:prstClr val="black"/>
                  </a:solidFill>
                  <a:ea typeface="方正兰亭黑简体" panose="02000000000000000000" pitchFamily="2" charset="-122"/>
                </a:rPr>
                <a:t>最大功耗：</a:t>
              </a:r>
              <a:r>
                <a:rPr lang="en-US" altLang="zh-CN" sz="1600" dirty="0">
                  <a:solidFill>
                    <a:prstClr val="black"/>
                  </a:solidFill>
                  <a:ea typeface="方正兰亭黑简体" panose="02000000000000000000" pitchFamily="2" charset="-122"/>
                </a:rPr>
                <a:t>350W </a:t>
              </a:r>
            </a:p>
            <a:p>
              <a:pPr marL="285693" indent="-285693">
                <a:lnSpc>
                  <a:spcPct val="125000"/>
                </a:lnSpc>
                <a:buFont typeface="Wingdings" panose="05000000000000000000" pitchFamily="2" charset="2"/>
                <a:buChar char="l"/>
              </a:pPr>
              <a:r>
                <a:rPr lang="en-US" altLang="zh-CN" sz="1600" dirty="0">
                  <a:solidFill>
                    <a:prstClr val="black"/>
                  </a:solidFill>
                  <a:ea typeface="方正兰亭黑简体" panose="02000000000000000000" pitchFamily="2" charset="-122"/>
                </a:rPr>
                <a:t>7nm</a:t>
              </a:r>
            </a:p>
          </p:txBody>
        </p:sp>
      </p:grpSp>
      <p:sp>
        <p:nvSpPr>
          <p:cNvPr id="33" name="内容占位符 2">
            <a:extLst>
              <a:ext uri="{FF2B5EF4-FFF2-40B4-BE49-F238E27FC236}">
                <a16:creationId xmlns:a16="http://schemas.microsoft.com/office/drawing/2014/main" id="{509630A5-46FC-442F-BFC6-D1CFC7D11259}"/>
              </a:ext>
            </a:extLst>
          </p:cNvPr>
          <p:cNvSpPr txBox="1">
            <a:spLocks/>
          </p:cNvSpPr>
          <p:nvPr/>
        </p:nvSpPr>
        <p:spPr bwMode="auto">
          <a:xfrm>
            <a:off x="8414847" y="2752021"/>
            <a:ext cx="3177202" cy="4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lvl1pPr marL="272995" indent="-272995" algn="l" defTabSz="739627" rtl="0" eaLnBrk="0" fontAlgn="base" hangingPunct="0">
              <a:lnSpc>
                <a:spcPct val="140000"/>
              </a:lnSpc>
              <a:spcBef>
                <a:spcPct val="0"/>
              </a:spcBef>
              <a:spcAft>
                <a:spcPct val="0"/>
              </a:spcAft>
              <a:defRPr b="1">
                <a:solidFill>
                  <a:schemeClr val="tx1"/>
                </a:solidFill>
                <a:latin typeface="+mn-lt"/>
                <a:ea typeface="+mn-ea"/>
                <a:cs typeface="+mn-cs"/>
              </a:defRPr>
            </a:lvl1pPr>
            <a:lvl2pPr marL="599955" indent="-225380" algn="l" defTabSz="739627" rtl="0" eaLnBrk="0" fontAlgn="base" hangingPunct="0">
              <a:lnSpc>
                <a:spcPct val="140000"/>
              </a:lnSpc>
              <a:spcBef>
                <a:spcPct val="0"/>
              </a:spcBef>
              <a:spcAft>
                <a:spcPct val="0"/>
              </a:spcAft>
              <a:defRPr sz="1900">
                <a:solidFill>
                  <a:schemeClr val="tx1"/>
                </a:solidFill>
                <a:latin typeface="+mn-lt"/>
                <a:ea typeface="+mn-ea"/>
              </a:defRPr>
            </a:lvl2pPr>
            <a:lvl3pPr marL="928502" indent="-180939" algn="l" defTabSz="739627" rtl="0" eaLnBrk="0" fontAlgn="base" hangingPunct="0">
              <a:lnSpc>
                <a:spcPct val="140000"/>
              </a:lnSpc>
              <a:spcBef>
                <a:spcPct val="0"/>
              </a:spcBef>
              <a:spcAft>
                <a:spcPct val="0"/>
              </a:spcAft>
              <a:defRPr sz="1900">
                <a:solidFill>
                  <a:schemeClr val="tx1"/>
                </a:solidFill>
                <a:latin typeface="+mn-lt"/>
                <a:ea typeface="+mn-ea"/>
              </a:defRPr>
            </a:lvl3pPr>
            <a:lvl4pPr marL="1303077" indent="-182526" algn="l" defTabSz="739627" rtl="0" eaLnBrk="0" fontAlgn="base" hangingPunct="0">
              <a:lnSpc>
                <a:spcPct val="140000"/>
              </a:lnSpc>
              <a:spcBef>
                <a:spcPct val="0"/>
              </a:spcBef>
              <a:spcAft>
                <a:spcPct val="0"/>
              </a:spcAft>
              <a:defRPr sz="1900">
                <a:solidFill>
                  <a:schemeClr val="tx1"/>
                </a:solidFill>
                <a:latin typeface="+mn-lt"/>
                <a:ea typeface="+mn-ea"/>
              </a:defRPr>
            </a:lvl4pPr>
            <a:lvl5pPr marL="1672890" indent="-182526" algn="l" defTabSz="739627" rtl="0" eaLnBrk="0" fontAlgn="base" hangingPunct="0">
              <a:lnSpc>
                <a:spcPct val="140000"/>
              </a:lnSpc>
              <a:spcBef>
                <a:spcPct val="0"/>
              </a:spcBef>
              <a:spcAft>
                <a:spcPct val="0"/>
              </a:spcAft>
              <a:defRPr sz="1900">
                <a:solidFill>
                  <a:schemeClr val="tx1"/>
                </a:solidFill>
                <a:latin typeface="+mn-lt"/>
                <a:ea typeface="+mn-ea"/>
              </a:defRPr>
            </a:lvl5pPr>
            <a:lvl6pPr marL="2134868" indent="-190047" algn="l" defTabSz="745938" rtl="0" fontAlgn="base">
              <a:lnSpc>
                <a:spcPct val="140000"/>
              </a:lnSpc>
              <a:spcBef>
                <a:spcPct val="0"/>
              </a:spcBef>
              <a:spcAft>
                <a:spcPct val="0"/>
              </a:spcAft>
              <a:defRPr sz="1900">
                <a:solidFill>
                  <a:schemeClr val="tx1"/>
                </a:solidFill>
                <a:latin typeface="+mn-lt"/>
                <a:ea typeface="+mn-ea"/>
              </a:defRPr>
            </a:lvl6pPr>
            <a:lvl7pPr marL="2590984" indent="-190047" algn="l" defTabSz="745938" rtl="0" fontAlgn="base">
              <a:lnSpc>
                <a:spcPct val="140000"/>
              </a:lnSpc>
              <a:spcBef>
                <a:spcPct val="0"/>
              </a:spcBef>
              <a:spcAft>
                <a:spcPct val="0"/>
              </a:spcAft>
              <a:defRPr sz="1900">
                <a:solidFill>
                  <a:schemeClr val="tx1"/>
                </a:solidFill>
                <a:latin typeface="+mn-lt"/>
                <a:ea typeface="+mn-ea"/>
              </a:defRPr>
            </a:lvl7pPr>
            <a:lvl8pPr marL="3047098" indent="-190047" algn="l" defTabSz="745938" rtl="0" fontAlgn="base">
              <a:lnSpc>
                <a:spcPct val="140000"/>
              </a:lnSpc>
              <a:spcBef>
                <a:spcPct val="0"/>
              </a:spcBef>
              <a:spcAft>
                <a:spcPct val="0"/>
              </a:spcAft>
              <a:defRPr sz="1900">
                <a:solidFill>
                  <a:schemeClr val="tx1"/>
                </a:solidFill>
                <a:latin typeface="+mn-lt"/>
                <a:ea typeface="+mn-ea"/>
              </a:defRPr>
            </a:lvl8pPr>
            <a:lvl9pPr marL="3503214" indent="-190047" algn="l" defTabSz="745938"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en-US" altLang="zh-CN" sz="1600" kern="0" dirty="0">
                <a:latin typeface="微软雅黑" panose="020B0503020204020204" pitchFamily="34" charset="-122"/>
                <a:ea typeface="微软雅黑" panose="020B0503020204020204" pitchFamily="34" charset="-122"/>
              </a:rPr>
              <a:t>Ascend 910</a:t>
            </a:r>
            <a:r>
              <a:rPr lang="zh-CN" altLang="en-US" sz="1600" kern="0" dirty="0">
                <a:latin typeface="微软雅黑" panose="020B0503020204020204" pitchFamily="34" charset="-122"/>
                <a:ea typeface="微软雅黑" panose="020B0503020204020204" pitchFamily="34" charset="-122"/>
              </a:rPr>
              <a:t> </a:t>
            </a:r>
            <a:r>
              <a:rPr lang="en-US" altLang="zh-CN" sz="1600" kern="0" dirty="0">
                <a:latin typeface="微软雅黑" panose="020B0503020204020204" pitchFamily="34" charset="-122"/>
                <a:ea typeface="微软雅黑" panose="020B0503020204020204" pitchFamily="34" charset="-122"/>
              </a:rPr>
              <a:t>—— </a:t>
            </a:r>
            <a:r>
              <a:rPr lang="zh-CN" altLang="en-US" sz="1600" kern="0" dirty="0">
                <a:latin typeface="微软雅黑" panose="020B0503020204020204" pitchFamily="34" charset="-122"/>
                <a:ea typeface="微软雅黑" panose="020B0503020204020204" pitchFamily="34" charset="-122"/>
              </a:rPr>
              <a:t>面向训练场景</a:t>
            </a:r>
            <a:endParaRPr lang="en-US" altLang="zh-CN" sz="1600" kern="0" dirty="0">
              <a:latin typeface="微软雅黑" panose="020B0503020204020204" pitchFamily="34" charset="-122"/>
              <a:ea typeface="微软雅黑" panose="020B0503020204020204" pitchFamily="34" charset="-122"/>
            </a:endParaRPr>
          </a:p>
        </p:txBody>
      </p:sp>
      <p:sp>
        <p:nvSpPr>
          <p:cNvPr id="34" name="内容占位符 2">
            <a:extLst>
              <a:ext uri="{FF2B5EF4-FFF2-40B4-BE49-F238E27FC236}">
                <a16:creationId xmlns:a16="http://schemas.microsoft.com/office/drawing/2014/main" id="{3B332618-B907-4CDC-82D8-E0504CA68122}"/>
              </a:ext>
            </a:extLst>
          </p:cNvPr>
          <p:cNvSpPr txBox="1">
            <a:spLocks/>
          </p:cNvSpPr>
          <p:nvPr/>
        </p:nvSpPr>
        <p:spPr bwMode="auto">
          <a:xfrm>
            <a:off x="2656747" y="2755645"/>
            <a:ext cx="3120942" cy="50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lvl1pPr marL="272995" indent="-272995" algn="l" defTabSz="739627" rtl="0" eaLnBrk="0" fontAlgn="base" hangingPunct="0">
              <a:lnSpc>
                <a:spcPct val="140000"/>
              </a:lnSpc>
              <a:spcBef>
                <a:spcPct val="0"/>
              </a:spcBef>
              <a:spcAft>
                <a:spcPct val="0"/>
              </a:spcAft>
              <a:defRPr b="1">
                <a:solidFill>
                  <a:schemeClr val="tx1"/>
                </a:solidFill>
                <a:latin typeface="+mn-lt"/>
                <a:ea typeface="+mn-ea"/>
                <a:cs typeface="+mn-cs"/>
              </a:defRPr>
            </a:lvl1pPr>
            <a:lvl2pPr marL="599955" indent="-225380" algn="l" defTabSz="739627" rtl="0" eaLnBrk="0" fontAlgn="base" hangingPunct="0">
              <a:lnSpc>
                <a:spcPct val="140000"/>
              </a:lnSpc>
              <a:spcBef>
                <a:spcPct val="0"/>
              </a:spcBef>
              <a:spcAft>
                <a:spcPct val="0"/>
              </a:spcAft>
              <a:defRPr sz="1900">
                <a:solidFill>
                  <a:schemeClr val="tx1"/>
                </a:solidFill>
                <a:latin typeface="+mn-lt"/>
                <a:ea typeface="+mn-ea"/>
              </a:defRPr>
            </a:lvl2pPr>
            <a:lvl3pPr marL="928502" indent="-180939" algn="l" defTabSz="739627" rtl="0" eaLnBrk="0" fontAlgn="base" hangingPunct="0">
              <a:lnSpc>
                <a:spcPct val="140000"/>
              </a:lnSpc>
              <a:spcBef>
                <a:spcPct val="0"/>
              </a:spcBef>
              <a:spcAft>
                <a:spcPct val="0"/>
              </a:spcAft>
              <a:defRPr sz="1900">
                <a:solidFill>
                  <a:schemeClr val="tx1"/>
                </a:solidFill>
                <a:latin typeface="+mn-lt"/>
                <a:ea typeface="+mn-ea"/>
              </a:defRPr>
            </a:lvl3pPr>
            <a:lvl4pPr marL="1303077" indent="-182526" algn="l" defTabSz="739627" rtl="0" eaLnBrk="0" fontAlgn="base" hangingPunct="0">
              <a:lnSpc>
                <a:spcPct val="140000"/>
              </a:lnSpc>
              <a:spcBef>
                <a:spcPct val="0"/>
              </a:spcBef>
              <a:spcAft>
                <a:spcPct val="0"/>
              </a:spcAft>
              <a:defRPr sz="1900">
                <a:solidFill>
                  <a:schemeClr val="tx1"/>
                </a:solidFill>
                <a:latin typeface="+mn-lt"/>
                <a:ea typeface="+mn-ea"/>
              </a:defRPr>
            </a:lvl4pPr>
            <a:lvl5pPr marL="1672890" indent="-182526" algn="l" defTabSz="739627" rtl="0" eaLnBrk="0" fontAlgn="base" hangingPunct="0">
              <a:lnSpc>
                <a:spcPct val="140000"/>
              </a:lnSpc>
              <a:spcBef>
                <a:spcPct val="0"/>
              </a:spcBef>
              <a:spcAft>
                <a:spcPct val="0"/>
              </a:spcAft>
              <a:defRPr sz="1900">
                <a:solidFill>
                  <a:schemeClr val="tx1"/>
                </a:solidFill>
                <a:latin typeface="+mn-lt"/>
                <a:ea typeface="+mn-ea"/>
              </a:defRPr>
            </a:lvl5pPr>
            <a:lvl6pPr marL="2134868" indent="-190047" algn="l" defTabSz="745938" rtl="0" fontAlgn="base">
              <a:lnSpc>
                <a:spcPct val="140000"/>
              </a:lnSpc>
              <a:spcBef>
                <a:spcPct val="0"/>
              </a:spcBef>
              <a:spcAft>
                <a:spcPct val="0"/>
              </a:spcAft>
              <a:defRPr sz="1900">
                <a:solidFill>
                  <a:schemeClr val="tx1"/>
                </a:solidFill>
                <a:latin typeface="+mn-lt"/>
                <a:ea typeface="+mn-ea"/>
              </a:defRPr>
            </a:lvl6pPr>
            <a:lvl7pPr marL="2590984" indent="-190047" algn="l" defTabSz="745938" rtl="0" fontAlgn="base">
              <a:lnSpc>
                <a:spcPct val="140000"/>
              </a:lnSpc>
              <a:spcBef>
                <a:spcPct val="0"/>
              </a:spcBef>
              <a:spcAft>
                <a:spcPct val="0"/>
              </a:spcAft>
              <a:defRPr sz="1900">
                <a:solidFill>
                  <a:schemeClr val="tx1"/>
                </a:solidFill>
                <a:latin typeface="+mn-lt"/>
                <a:ea typeface="+mn-ea"/>
              </a:defRPr>
            </a:lvl7pPr>
            <a:lvl8pPr marL="3047098" indent="-190047" algn="l" defTabSz="745938" rtl="0" fontAlgn="base">
              <a:lnSpc>
                <a:spcPct val="140000"/>
              </a:lnSpc>
              <a:spcBef>
                <a:spcPct val="0"/>
              </a:spcBef>
              <a:spcAft>
                <a:spcPct val="0"/>
              </a:spcAft>
              <a:defRPr sz="1900">
                <a:solidFill>
                  <a:schemeClr val="tx1"/>
                </a:solidFill>
                <a:latin typeface="+mn-lt"/>
                <a:ea typeface="+mn-ea"/>
              </a:defRPr>
            </a:lvl8pPr>
            <a:lvl9pPr marL="3503214" indent="-190047" algn="l" defTabSz="745938"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en-US" altLang="zh-CN" sz="1600" kern="0" dirty="0">
                <a:latin typeface="微软雅黑" panose="020B0503020204020204" pitchFamily="34" charset="-122"/>
                <a:ea typeface="微软雅黑" panose="020B0503020204020204" pitchFamily="34" charset="-122"/>
              </a:rPr>
              <a:t>Ascend 310</a:t>
            </a:r>
            <a:r>
              <a:rPr lang="zh-CN" altLang="en-US" sz="1600" kern="0" dirty="0">
                <a:latin typeface="微软雅黑" panose="020B0503020204020204" pitchFamily="34" charset="-122"/>
                <a:ea typeface="微软雅黑" panose="020B0503020204020204" pitchFamily="34" charset="-122"/>
              </a:rPr>
              <a:t> </a:t>
            </a:r>
            <a:r>
              <a:rPr lang="en-US" altLang="zh-CN" sz="1600" kern="0" dirty="0">
                <a:latin typeface="微软雅黑" panose="020B0503020204020204" pitchFamily="34" charset="-122"/>
                <a:ea typeface="微软雅黑" panose="020B0503020204020204" pitchFamily="34" charset="-122"/>
              </a:rPr>
              <a:t>—— </a:t>
            </a:r>
            <a:r>
              <a:rPr lang="zh-CN" altLang="en-US" sz="1600" kern="0" dirty="0">
                <a:latin typeface="微软雅黑" panose="020B0503020204020204" pitchFamily="34" charset="-122"/>
                <a:ea typeface="微软雅黑" panose="020B0503020204020204" pitchFamily="34" charset="-122"/>
              </a:rPr>
              <a:t>面向推理场景</a:t>
            </a:r>
            <a:endParaRPr lang="en-US" altLang="zh-CN" sz="1600" kern="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1517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4614862" cy="531620"/>
          </a:xfrm>
          <a:prstGeom prst="rect">
            <a:avLst/>
          </a:prstGeom>
          <a:noFill/>
        </p:spPr>
        <p:txBody>
          <a:bodyPr wrap="square" rtlCol="0">
            <a:spAutoFit/>
          </a:bodyPr>
          <a:lstStyle/>
          <a:p>
            <a:pPr>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AI Core</a:t>
            </a:r>
            <a:r>
              <a:rPr lang="zh-CN" altLang="en-US" sz="2400" dirty="0">
                <a:gradFill>
                  <a:gsLst>
                    <a:gs pos="100000">
                      <a:schemeClr val="accent4"/>
                    </a:gs>
                    <a:gs pos="23000">
                      <a:schemeClr val="accent1">
                        <a:alpha val="95000"/>
                      </a:schemeClr>
                    </a:gs>
                  </a:gsLst>
                  <a:lin ang="2700000" scaled="1"/>
                </a:gradFill>
                <a:latin typeface="+mj-lt"/>
                <a:ea typeface="+mj-ea"/>
              </a:rPr>
              <a:t>：在昇腾处理器中的位置</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24" name="Picture 2" descr="C:\Users\swx640908.CHINA\AppData\Roaming\eSpace_Desktop\UserData\swx640908\imagefiles\originalImgfiles\6F2FB2AD-F67E-4D87-B72B-B2EA9E085742.png">
            <a:extLst>
              <a:ext uri="{FF2B5EF4-FFF2-40B4-BE49-F238E27FC236}">
                <a16:creationId xmlns:a16="http://schemas.microsoft.com/office/drawing/2014/main" id="{A84E9B36-6697-42C6-8D44-56B95C4EF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429" y="2252351"/>
            <a:ext cx="7326377" cy="3758431"/>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1D4D8087-CA45-4EFC-8738-3A20350D1439}"/>
              </a:ext>
            </a:extLst>
          </p:cNvPr>
          <p:cNvPicPr>
            <a:picLocks noChangeAspect="1"/>
          </p:cNvPicPr>
          <p:nvPr/>
        </p:nvPicPr>
        <p:blipFill>
          <a:blip r:embed="rId5"/>
          <a:stretch>
            <a:fillRect/>
          </a:stretch>
        </p:blipFill>
        <p:spPr>
          <a:xfrm>
            <a:off x="652547" y="2375012"/>
            <a:ext cx="3661882" cy="2696572"/>
          </a:xfrm>
          <a:prstGeom prst="rect">
            <a:avLst/>
          </a:prstGeom>
          <a:ln w="15875">
            <a:solidFill>
              <a:srgbClr val="9AA9C1"/>
            </a:solidFill>
          </a:ln>
        </p:spPr>
      </p:pic>
      <p:sp>
        <p:nvSpPr>
          <p:cNvPr id="26" name="TextBox 6">
            <a:extLst>
              <a:ext uri="{FF2B5EF4-FFF2-40B4-BE49-F238E27FC236}">
                <a16:creationId xmlns:a16="http://schemas.microsoft.com/office/drawing/2014/main" id="{B8E546AF-DE8C-45A2-A4B5-D05706001945}"/>
              </a:ext>
            </a:extLst>
          </p:cNvPr>
          <p:cNvSpPr txBox="1"/>
          <p:nvPr/>
        </p:nvSpPr>
        <p:spPr>
          <a:xfrm>
            <a:off x="1753604" y="5136220"/>
            <a:ext cx="1459768" cy="504625"/>
          </a:xfrm>
          <a:prstGeom prst="rect">
            <a:avLst/>
          </a:prstGeom>
          <a:noFill/>
        </p:spPr>
        <p:txBody>
          <a:bodyPr wrap="square" rtlCol="0">
            <a:spAutoFit/>
          </a:bodyPr>
          <a:lstStyle/>
          <a:p>
            <a:pPr algn="ctr">
              <a:lnSpc>
                <a:spcPct val="150000"/>
              </a:lnSpc>
            </a:pPr>
            <a:r>
              <a:rPr lang="zh-CN" altLang="en-US" sz="2000" dirty="0">
                <a:gradFill>
                  <a:gsLst>
                    <a:gs pos="100000">
                      <a:schemeClr val="accent4"/>
                    </a:gs>
                    <a:gs pos="23000">
                      <a:schemeClr val="accent1">
                        <a:alpha val="95000"/>
                      </a:schemeClr>
                    </a:gs>
                  </a:gsLst>
                  <a:lin ang="2700000" scaled="1"/>
                </a:gradFill>
                <a:latin typeface="+mj-lt"/>
                <a:ea typeface="+mj-ea"/>
              </a:rPr>
              <a:t>昇腾处理器</a:t>
            </a:r>
          </a:p>
        </p:txBody>
      </p:sp>
      <p:sp>
        <p:nvSpPr>
          <p:cNvPr id="27" name="圆角矩形 2">
            <a:extLst>
              <a:ext uri="{FF2B5EF4-FFF2-40B4-BE49-F238E27FC236}">
                <a16:creationId xmlns:a16="http://schemas.microsoft.com/office/drawing/2014/main" id="{659561E1-4B34-411C-BA94-B8E0A62031CB}"/>
              </a:ext>
            </a:extLst>
          </p:cNvPr>
          <p:cNvSpPr/>
          <p:nvPr/>
        </p:nvSpPr>
        <p:spPr>
          <a:xfrm>
            <a:off x="666748" y="3234823"/>
            <a:ext cx="2090944" cy="1011250"/>
          </a:xfrm>
          <a:prstGeom prst="roundRect">
            <a:avLst/>
          </a:prstGeom>
          <a:solidFill>
            <a:schemeClr val="tx2">
              <a:lumMod val="60000"/>
              <a:lumOff val="40000"/>
              <a:alpha val="20000"/>
            </a:schemeClr>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cxnSp>
        <p:nvCxnSpPr>
          <p:cNvPr id="28" name="Straight Connector 7">
            <a:extLst>
              <a:ext uri="{FF2B5EF4-FFF2-40B4-BE49-F238E27FC236}">
                <a16:creationId xmlns:a16="http://schemas.microsoft.com/office/drawing/2014/main" id="{A5F4D4CD-BBC5-4D0A-8881-6F82C025054A}"/>
              </a:ext>
            </a:extLst>
          </p:cNvPr>
          <p:cNvCxnSpPr/>
          <p:nvPr/>
        </p:nvCxnSpPr>
        <p:spPr bwMode="auto">
          <a:xfrm flipV="1">
            <a:off x="2539172" y="2519993"/>
            <a:ext cx="2437448" cy="650194"/>
          </a:xfrm>
          <a:prstGeom prst="line">
            <a:avLst/>
          </a:prstGeom>
          <a:solidFill>
            <a:schemeClr val="accent1"/>
          </a:solidFill>
          <a:ln w="57150" cap="flat" cmpd="sng" algn="ctr">
            <a:solidFill>
              <a:srgbClr val="4F81BD"/>
            </a:solidFill>
            <a:prstDash val="dash"/>
            <a:round/>
            <a:headEnd type="none" w="med" len="med"/>
            <a:tailEnd type="none" w="med" len="med"/>
          </a:ln>
          <a:effectLst/>
        </p:spPr>
      </p:cxnSp>
      <p:cxnSp>
        <p:nvCxnSpPr>
          <p:cNvPr id="29" name="Straight Connector 9">
            <a:extLst>
              <a:ext uri="{FF2B5EF4-FFF2-40B4-BE49-F238E27FC236}">
                <a16:creationId xmlns:a16="http://schemas.microsoft.com/office/drawing/2014/main" id="{90293A15-21F7-41EF-B6D0-0B610618B5B5}"/>
              </a:ext>
            </a:extLst>
          </p:cNvPr>
          <p:cNvCxnSpPr/>
          <p:nvPr/>
        </p:nvCxnSpPr>
        <p:spPr bwMode="auto">
          <a:xfrm>
            <a:off x="2539172" y="4181437"/>
            <a:ext cx="2437448" cy="1506478"/>
          </a:xfrm>
          <a:prstGeom prst="line">
            <a:avLst/>
          </a:prstGeom>
          <a:solidFill>
            <a:schemeClr val="accent1"/>
          </a:solidFill>
          <a:ln w="57150" cap="flat" cmpd="sng" algn="ctr">
            <a:solidFill>
              <a:srgbClr val="4F81BD"/>
            </a:solidFill>
            <a:prstDash val="dash"/>
            <a:round/>
            <a:headEnd type="none" w="med" len="med"/>
            <a:tailEnd type="none" w="med" len="med"/>
          </a:ln>
          <a:effectLst/>
        </p:spPr>
      </p:cxnSp>
      <p:sp>
        <p:nvSpPr>
          <p:cNvPr id="30" name="TextBox 6">
            <a:extLst>
              <a:ext uri="{FF2B5EF4-FFF2-40B4-BE49-F238E27FC236}">
                <a16:creationId xmlns:a16="http://schemas.microsoft.com/office/drawing/2014/main" id="{57580914-83B5-4309-937A-0A89B419E0AF}"/>
              </a:ext>
            </a:extLst>
          </p:cNvPr>
          <p:cNvSpPr txBox="1"/>
          <p:nvPr/>
        </p:nvSpPr>
        <p:spPr>
          <a:xfrm>
            <a:off x="7578829" y="5645510"/>
            <a:ext cx="1459768" cy="502702"/>
          </a:xfrm>
          <a:prstGeom prst="rect">
            <a:avLst/>
          </a:prstGeom>
          <a:noFill/>
        </p:spPr>
        <p:txBody>
          <a:bodyPr wrap="square" rtlCol="0">
            <a:spAutoFit/>
          </a:bodyPr>
          <a:lstStyle/>
          <a:p>
            <a:pPr algn="ctr">
              <a:lnSpc>
                <a:spcPct val="150000"/>
              </a:lnSpc>
            </a:pPr>
            <a:r>
              <a:rPr lang="en-US" altLang="zh-CN" sz="2000" dirty="0">
                <a:gradFill>
                  <a:gsLst>
                    <a:gs pos="100000">
                      <a:schemeClr val="accent4"/>
                    </a:gs>
                    <a:gs pos="23000">
                      <a:schemeClr val="accent1">
                        <a:alpha val="95000"/>
                      </a:schemeClr>
                    </a:gs>
                  </a:gsLst>
                  <a:lin ang="2700000" scaled="1"/>
                </a:gradFill>
                <a:latin typeface="+mj-lt"/>
                <a:ea typeface="+mj-ea"/>
              </a:rPr>
              <a:t>AI Core</a:t>
            </a:r>
            <a:endParaRPr lang="zh-CN" altLang="en-US" sz="2000" dirty="0">
              <a:gradFill>
                <a:gsLst>
                  <a:gs pos="100000">
                    <a:schemeClr val="accent4"/>
                  </a:gs>
                  <a:gs pos="23000">
                    <a:schemeClr val="accent1">
                      <a:alpha val="95000"/>
                    </a:schemeClr>
                  </a:gs>
                </a:gsLst>
                <a:lin ang="2700000" scaled="1"/>
              </a:gradFill>
              <a:latin typeface="+mj-lt"/>
              <a:ea typeface="+mj-ea"/>
            </a:endParaRPr>
          </a:p>
        </p:txBody>
      </p:sp>
    </p:spTree>
    <p:custDataLst>
      <p:tags r:id="rId1"/>
    </p:custDataLst>
    <p:extLst>
      <p:ext uri="{BB962C8B-B14F-4D97-AF65-F5344CB8AC3E}">
        <p14:creationId xmlns:p14="http://schemas.microsoft.com/office/powerpoint/2010/main" val="151267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4614862" cy="531620"/>
          </a:xfrm>
          <a:prstGeom prst="rect">
            <a:avLst/>
          </a:prstGeom>
          <a:noFill/>
        </p:spPr>
        <p:txBody>
          <a:bodyPr wrap="square" rtlCol="0">
            <a:spAutoFit/>
          </a:bodyPr>
          <a:lstStyle/>
          <a:p>
            <a:pPr>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AI Core</a:t>
            </a:r>
            <a:r>
              <a:rPr lang="zh-CN" altLang="en-US" sz="2400" dirty="0">
                <a:gradFill>
                  <a:gsLst>
                    <a:gs pos="100000">
                      <a:schemeClr val="accent4"/>
                    </a:gs>
                    <a:gs pos="23000">
                      <a:schemeClr val="accent1">
                        <a:alpha val="95000"/>
                      </a:schemeClr>
                    </a:gs>
                  </a:gsLst>
                  <a:lin ang="2700000" scaled="1"/>
                </a:gradFill>
                <a:latin typeface="+mj-lt"/>
                <a:ea typeface="+mj-ea"/>
              </a:rPr>
              <a:t>：计算单元</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graphicFrame>
        <p:nvGraphicFramePr>
          <p:cNvPr id="13" name="对象 12">
            <a:extLst>
              <a:ext uri="{FF2B5EF4-FFF2-40B4-BE49-F238E27FC236}">
                <a16:creationId xmlns:a16="http://schemas.microsoft.com/office/drawing/2014/main" id="{AA9D3E52-F04E-4B36-89F9-3E52D28F26C2}"/>
              </a:ext>
            </a:extLst>
          </p:cNvPr>
          <p:cNvGraphicFramePr>
            <a:graphicFrameLocks noChangeAspect="1"/>
          </p:cNvGraphicFramePr>
          <p:nvPr>
            <p:extLst>
              <p:ext uri="{D42A27DB-BD31-4B8C-83A1-F6EECF244321}">
                <p14:modId xmlns:p14="http://schemas.microsoft.com/office/powerpoint/2010/main" val="4078123267"/>
              </p:ext>
            </p:extLst>
          </p:nvPr>
        </p:nvGraphicFramePr>
        <p:xfrm>
          <a:off x="2764964" y="3114204"/>
          <a:ext cx="6662071" cy="3648546"/>
        </p:xfrm>
        <a:graphic>
          <a:graphicData uri="http://schemas.openxmlformats.org/presentationml/2006/ole">
            <mc:AlternateContent xmlns:mc="http://schemas.openxmlformats.org/markup-compatibility/2006">
              <mc:Choice xmlns:v="urn:schemas-microsoft-com:vml" Requires="v">
                <p:oleObj spid="_x0000_s5189" r:id="rId5" imgW="7105745" imgH="3848195" progId="Visio.Drawing.15">
                  <p:embed/>
                </p:oleObj>
              </mc:Choice>
              <mc:Fallback>
                <p:oleObj r:id="rId5" imgW="7105745" imgH="3848195" progId="Visio.Drawing.15">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4964" y="3114204"/>
                        <a:ext cx="6662071" cy="3648546"/>
                      </a:xfrm>
                      <a:prstGeom prst="rect">
                        <a:avLst/>
                      </a:prstGeom>
                      <a:noFill/>
                    </p:spPr>
                  </p:pic>
                </p:oleObj>
              </mc:Fallback>
            </mc:AlternateContent>
          </a:graphicData>
        </a:graphic>
      </p:graphicFrame>
      <p:sp>
        <p:nvSpPr>
          <p:cNvPr id="14" name="文本框 13">
            <a:extLst>
              <a:ext uri="{FF2B5EF4-FFF2-40B4-BE49-F238E27FC236}">
                <a16:creationId xmlns:a16="http://schemas.microsoft.com/office/drawing/2014/main" id="{C3CE2C4A-D509-467C-9F18-4380E7D729A6}"/>
              </a:ext>
            </a:extLst>
          </p:cNvPr>
          <p:cNvSpPr txBox="1"/>
          <p:nvPr/>
        </p:nvSpPr>
        <p:spPr>
          <a:xfrm>
            <a:off x="515938" y="2117584"/>
            <a:ext cx="11070062" cy="946156"/>
          </a:xfrm>
          <a:prstGeom prst="rect">
            <a:avLst/>
          </a:prstGeom>
          <a:noFill/>
        </p:spPr>
        <p:txBody>
          <a:bodyPr wrap="square">
            <a:spAutoFit/>
          </a:bodyPr>
          <a:lstStyle/>
          <a:p>
            <a:pPr marL="342900" indent="-342900">
              <a:lnSpc>
                <a:spcPct val="120000"/>
              </a:lnSpc>
              <a:spcBef>
                <a:spcPts val="600"/>
              </a:spcBef>
              <a:buFont typeface="Wingdings" panose="05000000000000000000" pitchFamily="2" charset="2"/>
              <a:buChar char="l"/>
            </a:pPr>
            <a:r>
              <a:rPr lang="zh-CN" altLang="en-US" sz="2400" dirty="0">
                <a:solidFill>
                  <a:schemeClr val="tx2"/>
                </a:solidFill>
                <a:latin typeface="Times New Roman" panose="02020603050405020304" pitchFamily="18" charset="0"/>
                <a:cs typeface="Times New Roman" panose="02020603050405020304" pitchFamily="18" charset="0"/>
              </a:rPr>
              <a:t>三种基础计算资源：</a:t>
            </a:r>
            <a:r>
              <a:rPr lang="zh-CN" altLang="en-US" sz="24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矩阵计算单元、向量计算单元和标量计算单元</a:t>
            </a:r>
            <a:r>
              <a:rPr lang="zh-CN" altLang="en-US" sz="2400" dirty="0">
                <a:solidFill>
                  <a:schemeClr val="tx2"/>
                </a:solidFill>
                <a:latin typeface="Times New Roman" panose="02020603050405020304" pitchFamily="18" charset="0"/>
                <a:cs typeface="Times New Roman" panose="02020603050405020304" pitchFamily="18" charset="0"/>
              </a:rPr>
              <a:t>，分别对应</a:t>
            </a:r>
            <a:r>
              <a:rPr lang="zh-CN" altLang="en-US" sz="24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矩阵、向量和标量</a:t>
            </a:r>
            <a:r>
              <a:rPr lang="zh-CN" altLang="en-US" sz="2400" dirty="0">
                <a:solidFill>
                  <a:schemeClr val="tx2"/>
                </a:solidFill>
                <a:latin typeface="Times New Roman" panose="02020603050405020304" pitchFamily="18" charset="0"/>
                <a:cs typeface="Times New Roman" panose="02020603050405020304" pitchFamily="18" charset="0"/>
              </a:rPr>
              <a:t>三种常见的计算模式。</a:t>
            </a:r>
            <a:endParaRPr lang="en-US" altLang="zh-CN" sz="2400" dirty="0">
              <a:solidFill>
                <a:schemeClr val="tx2"/>
              </a:solidFill>
              <a:latin typeface="Times New Roman" panose="02020603050405020304" pitchFamily="18" charset="0"/>
              <a:cs typeface="Times New Roman" panose="02020603050405020304" pitchFamily="18" charset="0"/>
            </a:endParaRPr>
          </a:p>
        </p:txBody>
      </p:sp>
    </p:spTree>
    <p:custDataLst>
      <p:tags r:id="rId2"/>
    </p:custDataLst>
    <p:extLst>
      <p:ext uri="{BB962C8B-B14F-4D97-AF65-F5344CB8AC3E}">
        <p14:creationId xmlns:p14="http://schemas.microsoft.com/office/powerpoint/2010/main" val="2190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p:txBody>
          <a:bodyPr/>
          <a:lstStyle/>
          <a:p>
            <a:pPr>
              <a:spcBef>
                <a:spcPts val="0"/>
              </a:spcBef>
            </a:pPr>
            <a:r>
              <a:rPr lang="en-US" altLang="zh-CN" dirty="0"/>
              <a:t>AI</a:t>
            </a:r>
            <a:r>
              <a:rPr lang="zh-CN" altLang="en-US" dirty="0"/>
              <a:t>芯片</a:t>
            </a:r>
            <a:endParaRPr lang="en-US" altLang="zh-CN" dirty="0"/>
          </a:p>
          <a:p>
            <a:pPr>
              <a:spcBef>
                <a:spcPts val="0"/>
              </a:spcBef>
            </a:pPr>
            <a:r>
              <a:rPr lang="zh-CN" altLang="en-US" dirty="0"/>
              <a:t>发展概述</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52875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4614862" cy="531620"/>
          </a:xfrm>
          <a:prstGeom prst="rect">
            <a:avLst/>
          </a:prstGeom>
          <a:noFill/>
        </p:spPr>
        <p:txBody>
          <a:bodyPr wrap="square" rtlCol="0">
            <a:spAutoFit/>
          </a:bodyPr>
          <a:lstStyle/>
          <a:p>
            <a:pPr>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AI Core</a:t>
            </a:r>
            <a:r>
              <a:rPr lang="zh-CN" altLang="en-US" sz="2400" dirty="0">
                <a:gradFill>
                  <a:gsLst>
                    <a:gs pos="100000">
                      <a:schemeClr val="accent4"/>
                    </a:gs>
                    <a:gs pos="23000">
                      <a:schemeClr val="accent1">
                        <a:alpha val="95000"/>
                      </a:schemeClr>
                    </a:gs>
                  </a:gsLst>
                  <a:lin ang="2700000" scaled="1"/>
                </a:gradFill>
                <a:latin typeface="+mj-lt"/>
                <a:ea typeface="+mj-ea"/>
              </a:rPr>
              <a:t>：计算单元 </a:t>
            </a:r>
            <a:r>
              <a:rPr lang="en-US" altLang="zh-CN" sz="2400" dirty="0">
                <a:gradFill>
                  <a:gsLst>
                    <a:gs pos="100000">
                      <a:schemeClr val="accent4"/>
                    </a:gs>
                    <a:gs pos="23000">
                      <a:schemeClr val="accent1">
                        <a:alpha val="95000"/>
                      </a:schemeClr>
                    </a:gs>
                  </a:gsLst>
                  <a:lin ang="2700000" scaled="1"/>
                </a:gradFill>
                <a:latin typeface="+mj-lt"/>
                <a:ea typeface="+mj-ea"/>
              </a:rPr>
              <a:t>—— </a:t>
            </a:r>
            <a:r>
              <a:rPr lang="zh-CN" altLang="en-US" sz="2400" dirty="0">
                <a:gradFill>
                  <a:gsLst>
                    <a:gs pos="100000">
                      <a:schemeClr val="accent4"/>
                    </a:gs>
                    <a:gs pos="23000">
                      <a:schemeClr val="accent1">
                        <a:alpha val="95000"/>
                      </a:schemeClr>
                    </a:gs>
                  </a:gsLst>
                  <a:lin ang="2700000" scaled="1"/>
                </a:gradFill>
                <a:latin typeface="+mj-lt"/>
                <a:ea typeface="+mj-ea"/>
              </a:rPr>
              <a:t>加速原理</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7" name="Picture 2" descr="C:\Users\d00464022\AppData\Roaming\eSpace_Desktop\UserData\d00464022\imagefiles\DC2A2839-0490-4D5C-B3B1-156959CA2023.png">
            <a:extLst>
              <a:ext uri="{FF2B5EF4-FFF2-40B4-BE49-F238E27FC236}">
                <a16:creationId xmlns:a16="http://schemas.microsoft.com/office/drawing/2014/main" id="{8E5528B9-C3B5-4996-8F49-0AA5407F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81" y="2063938"/>
            <a:ext cx="10200438" cy="47940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7029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4614862" cy="531620"/>
          </a:xfrm>
          <a:prstGeom prst="rect">
            <a:avLst/>
          </a:prstGeom>
          <a:noFill/>
        </p:spPr>
        <p:txBody>
          <a:bodyPr wrap="square" rtlCol="0">
            <a:spAutoFit/>
          </a:bodyPr>
          <a:lstStyle/>
          <a:p>
            <a:pPr>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AI Core</a:t>
            </a:r>
            <a:r>
              <a:rPr lang="zh-CN" altLang="en-US" sz="2400" dirty="0">
                <a:gradFill>
                  <a:gsLst>
                    <a:gs pos="100000">
                      <a:schemeClr val="accent4"/>
                    </a:gs>
                    <a:gs pos="23000">
                      <a:schemeClr val="accent1">
                        <a:alpha val="95000"/>
                      </a:schemeClr>
                    </a:gs>
                  </a:gsLst>
                  <a:lin ang="2700000" scaled="1"/>
                </a:gradFill>
                <a:latin typeface="+mj-lt"/>
                <a:ea typeface="+mj-ea"/>
              </a:rPr>
              <a:t>：存储系统</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3CE2C4A-D509-467C-9F18-4380E7D729A6}"/>
              </a:ext>
            </a:extLst>
          </p:cNvPr>
          <p:cNvSpPr txBox="1"/>
          <p:nvPr/>
        </p:nvSpPr>
        <p:spPr>
          <a:xfrm>
            <a:off x="515938" y="2117584"/>
            <a:ext cx="11070062" cy="732701"/>
          </a:xfrm>
          <a:prstGeom prst="rect">
            <a:avLst/>
          </a:prstGeom>
          <a:noFill/>
        </p:spPr>
        <p:txBody>
          <a:bodyPr wrap="square">
            <a:spAutoFit/>
          </a:bodyPr>
          <a:lstStyle/>
          <a:p>
            <a:pPr marL="342900" indent="-342900">
              <a:lnSpc>
                <a:spcPct val="120000"/>
              </a:lnSpc>
              <a:buFont typeface="Wingdings" panose="05000000000000000000" pitchFamily="2" charset="2"/>
              <a:buChar char="l"/>
            </a:pPr>
            <a:r>
              <a:rPr lang="en-US" altLang="zh-CN" dirty="0">
                <a:solidFill>
                  <a:schemeClr val="tx2"/>
                </a:solidFill>
                <a:latin typeface="Times New Roman" panose="02020603050405020304" pitchFamily="18" charset="0"/>
                <a:cs typeface="Times New Roman" panose="02020603050405020304" pitchFamily="18" charset="0"/>
              </a:rPr>
              <a:t>AI Core</a:t>
            </a:r>
            <a:r>
              <a:rPr lang="zh-CN" altLang="en-US" dirty="0">
                <a:solidFill>
                  <a:schemeClr val="tx2"/>
                </a:solidFill>
                <a:latin typeface="Times New Roman" panose="02020603050405020304" pitchFamily="18" charset="0"/>
                <a:cs typeface="Times New Roman" panose="02020603050405020304" pitchFamily="18" charset="0"/>
              </a:rPr>
              <a:t>采用了</a:t>
            </a: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大容量的片上缓冲区设计</a:t>
            </a:r>
            <a:r>
              <a:rPr lang="zh-CN" altLang="en-US" dirty="0">
                <a:solidFill>
                  <a:schemeClr val="tx2"/>
                </a:solidFill>
                <a:latin typeface="Times New Roman" panose="02020603050405020304" pitchFamily="18" charset="0"/>
                <a:cs typeface="Times New Roman" panose="02020603050405020304" pitchFamily="18" charset="0"/>
              </a:rPr>
              <a:t>，通过增大的片上缓存数据量来减少数据从片外存储系统搬运到</a:t>
            </a:r>
            <a:r>
              <a:rPr lang="en-US" altLang="zh-CN" dirty="0">
                <a:solidFill>
                  <a:schemeClr val="tx2"/>
                </a:solidFill>
                <a:latin typeface="Times New Roman" panose="02020603050405020304" pitchFamily="18" charset="0"/>
                <a:cs typeface="Times New Roman" panose="02020603050405020304" pitchFamily="18" charset="0"/>
              </a:rPr>
              <a:t>AI Core</a:t>
            </a:r>
            <a:r>
              <a:rPr lang="zh-CN" altLang="en-US" dirty="0">
                <a:solidFill>
                  <a:schemeClr val="tx2"/>
                </a:solidFill>
                <a:latin typeface="Times New Roman" panose="02020603050405020304" pitchFamily="18" charset="0"/>
                <a:cs typeface="Times New Roman" panose="02020603050405020304" pitchFamily="18" charset="0"/>
              </a:rPr>
              <a:t>中的频次，</a:t>
            </a: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从而可以降低数据搬运过程中所产生的功耗，有效控制了整体计算的能耗</a:t>
            </a:r>
            <a:r>
              <a:rPr lang="zh-CN" altLang="en-US" dirty="0">
                <a:solidFill>
                  <a:schemeClr val="tx2"/>
                </a:solidFill>
                <a:latin typeface="Times New Roman" panose="02020603050405020304" pitchFamily="18" charset="0"/>
                <a:cs typeface="Times New Roman" panose="02020603050405020304" pitchFamily="18" charset="0"/>
              </a:rPr>
              <a:t>。</a:t>
            </a:r>
          </a:p>
        </p:txBody>
      </p:sp>
      <p:graphicFrame>
        <p:nvGraphicFramePr>
          <p:cNvPr id="7" name="对象 6">
            <a:extLst>
              <a:ext uri="{FF2B5EF4-FFF2-40B4-BE49-F238E27FC236}">
                <a16:creationId xmlns:a16="http://schemas.microsoft.com/office/drawing/2014/main" id="{4E94E4FF-882F-4068-9169-D6ACBD476987}"/>
              </a:ext>
            </a:extLst>
          </p:cNvPr>
          <p:cNvGraphicFramePr>
            <a:graphicFrameLocks noChangeAspect="1"/>
          </p:cNvGraphicFramePr>
          <p:nvPr>
            <p:extLst>
              <p:ext uri="{D42A27DB-BD31-4B8C-83A1-F6EECF244321}">
                <p14:modId xmlns:p14="http://schemas.microsoft.com/office/powerpoint/2010/main" val="1289084212"/>
              </p:ext>
            </p:extLst>
          </p:nvPr>
        </p:nvGraphicFramePr>
        <p:xfrm>
          <a:off x="2674725" y="3268092"/>
          <a:ext cx="6842550" cy="3515324"/>
        </p:xfrm>
        <a:graphic>
          <a:graphicData uri="http://schemas.openxmlformats.org/presentationml/2006/ole">
            <mc:AlternateContent xmlns:mc="http://schemas.openxmlformats.org/markup-compatibility/2006">
              <mc:Choice xmlns:v="urn:schemas-microsoft-com:vml" Requires="v">
                <p:oleObj spid="_x0000_s8260" r:id="rId5" imgW="7105745" imgH="3848195" progId="Visio.Drawing.15">
                  <p:embed/>
                </p:oleObj>
              </mc:Choice>
              <mc:Fallback>
                <p:oleObj r:id="rId5" imgW="7105745" imgH="3848195" progId="Visio.Drawing.15">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4725" y="3268092"/>
                        <a:ext cx="6842550" cy="3515324"/>
                      </a:xfrm>
                      <a:prstGeom prst="rect">
                        <a:avLst/>
                      </a:prstGeom>
                      <a:noFill/>
                    </p:spPr>
                  </p:pic>
                </p:oleObj>
              </mc:Fallback>
            </mc:AlternateContent>
          </a:graphicData>
        </a:graphic>
      </p:graphicFrame>
      <p:sp>
        <p:nvSpPr>
          <p:cNvPr id="9" name="TextBox 3">
            <a:extLst>
              <a:ext uri="{FF2B5EF4-FFF2-40B4-BE49-F238E27FC236}">
                <a16:creationId xmlns:a16="http://schemas.microsoft.com/office/drawing/2014/main" id="{F8064A6E-0630-464F-A775-489E63BCB815}"/>
              </a:ext>
            </a:extLst>
          </p:cNvPr>
          <p:cNvSpPr txBox="1"/>
          <p:nvPr/>
        </p:nvSpPr>
        <p:spPr>
          <a:xfrm>
            <a:off x="3762114" y="2960315"/>
            <a:ext cx="4667772" cy="307777"/>
          </a:xfrm>
          <a:prstGeom prst="rect">
            <a:avLst/>
          </a:prstGeom>
          <a:solidFill>
            <a:schemeClr val="bg1">
              <a:lumMod val="60000"/>
              <a:lumOff val="40000"/>
            </a:schemeClr>
          </a:solidFill>
        </p:spPr>
        <p:txBody>
          <a:bodyPr wrap="square" rtlCol="0">
            <a:spAutoFit/>
          </a:bodyPr>
          <a:lstStyle/>
          <a:p>
            <a:r>
              <a:rPr lang="zh-CN" altLang="en-US" sz="14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存储单元和相应的数据通路，构成了</a:t>
            </a:r>
            <a:r>
              <a:rPr lang="en-US" altLang="zh-CN" sz="14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Core</a:t>
            </a:r>
            <a:r>
              <a:rPr lang="zh-CN" altLang="en-US" sz="14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的存储系统。</a:t>
            </a:r>
            <a:endParaRPr lang="en-US" altLang="zh-CN" sz="14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ustDataLst>
      <p:tags r:id="rId2"/>
    </p:custDataLst>
    <p:extLst>
      <p:ext uri="{BB962C8B-B14F-4D97-AF65-F5344CB8AC3E}">
        <p14:creationId xmlns:p14="http://schemas.microsoft.com/office/powerpoint/2010/main" val="347998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4614862" cy="531620"/>
          </a:xfrm>
          <a:prstGeom prst="rect">
            <a:avLst/>
          </a:prstGeom>
          <a:noFill/>
        </p:spPr>
        <p:txBody>
          <a:bodyPr wrap="square" rtlCol="0">
            <a:spAutoFit/>
          </a:bodyPr>
          <a:lstStyle/>
          <a:p>
            <a:pPr>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AI Core</a:t>
            </a:r>
            <a:r>
              <a:rPr lang="zh-CN" altLang="en-US" sz="2400" dirty="0">
                <a:gradFill>
                  <a:gsLst>
                    <a:gs pos="100000">
                      <a:schemeClr val="accent4"/>
                    </a:gs>
                    <a:gs pos="23000">
                      <a:schemeClr val="accent1">
                        <a:alpha val="95000"/>
                      </a:schemeClr>
                    </a:gs>
                  </a:gsLst>
                  <a:lin ang="2700000" scaled="1"/>
                </a:gradFill>
                <a:latin typeface="+mj-lt"/>
                <a:ea typeface="+mj-ea"/>
              </a:rPr>
              <a:t>：存储系统</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1" name="TextBox 3">
            <a:extLst>
              <a:ext uri="{FF2B5EF4-FFF2-40B4-BE49-F238E27FC236}">
                <a16:creationId xmlns:a16="http://schemas.microsoft.com/office/drawing/2014/main" id="{BB98EAD8-EF74-4C4E-94B5-E316C53E2976}"/>
              </a:ext>
            </a:extLst>
          </p:cNvPr>
          <p:cNvSpPr txBox="1"/>
          <p:nvPr/>
        </p:nvSpPr>
        <p:spPr>
          <a:xfrm>
            <a:off x="515938" y="2063938"/>
            <a:ext cx="11070062" cy="4509504"/>
          </a:xfrm>
          <a:prstGeom prst="rect">
            <a:avLst/>
          </a:prstGeom>
          <a:noFill/>
        </p:spPr>
        <p:txBody>
          <a:bodyPr wrap="square" rtlCol="0">
            <a:spAutoFit/>
          </a:bodyPr>
          <a:lstStyle/>
          <a:p>
            <a:pPr>
              <a:lnSpc>
                <a:spcPct val="120000"/>
              </a:lnSpc>
              <a:spcBef>
                <a:spcPts val="600"/>
              </a:spcBef>
            </a:pPr>
            <a:r>
              <a:rPr lang="zh-CN" altLang="en-US" sz="2000" dirty="0">
                <a:solidFill>
                  <a:schemeClr val="tx2"/>
                </a:solidFill>
                <a:latin typeface="Times New Roman" panose="02020603050405020304" pitchFamily="18" charset="0"/>
                <a:cs typeface="Times New Roman" panose="02020603050405020304" pitchFamily="18" charset="0"/>
              </a:rPr>
              <a:t>存储单元由存储控制单元、缓冲区和寄存器组成。</a:t>
            </a:r>
            <a:endParaRPr lang="en-US" altLang="zh-CN" sz="2000" dirty="0">
              <a:solidFill>
                <a:schemeClr val="tx2"/>
              </a:solidFill>
              <a:latin typeface="Times New Roman" panose="02020603050405020304" pitchFamily="18" charset="0"/>
              <a:cs typeface="Times New Roman" panose="02020603050405020304" pitchFamily="18" charset="0"/>
            </a:endParaRPr>
          </a:p>
          <a:p>
            <a:pPr marL="215914" indent="-215914">
              <a:lnSpc>
                <a:spcPct val="120000"/>
              </a:lnSpc>
              <a:spcBef>
                <a:spcPts val="600"/>
              </a:spcBef>
              <a:buFont typeface="Arial" panose="020B0604020202020204" pitchFamily="34" charset="0"/>
              <a:buChar char="•"/>
            </a:pPr>
            <a:r>
              <a:rPr lang="zh-CN" altLang="en-US" sz="2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存储控制单元</a:t>
            </a:r>
            <a:r>
              <a:rPr lang="zh-CN" altLang="en-US" sz="2000" dirty="0">
                <a:solidFill>
                  <a:schemeClr val="tx2"/>
                </a:solidFill>
                <a:latin typeface="Times New Roman" panose="02020603050405020304" pitchFamily="18" charset="0"/>
                <a:cs typeface="Times New Roman" panose="02020603050405020304" pitchFamily="18" charset="0"/>
              </a:rPr>
              <a:t>：通过总线接口直接访问</a:t>
            </a:r>
            <a:r>
              <a:rPr lang="en-US" altLang="zh-CN" sz="2000" dirty="0">
                <a:solidFill>
                  <a:schemeClr val="tx2"/>
                </a:solidFill>
                <a:latin typeface="Times New Roman" panose="02020603050405020304" pitchFamily="18" charset="0"/>
                <a:cs typeface="Times New Roman" panose="02020603050405020304" pitchFamily="18" charset="0"/>
              </a:rPr>
              <a:t>AI Core</a:t>
            </a:r>
            <a:r>
              <a:rPr lang="zh-CN" altLang="en-US" sz="2000" dirty="0">
                <a:solidFill>
                  <a:schemeClr val="tx2"/>
                </a:solidFill>
                <a:latin typeface="Times New Roman" panose="02020603050405020304" pitchFamily="18" charset="0"/>
                <a:cs typeface="Times New Roman" panose="02020603050405020304" pitchFamily="18" charset="0"/>
              </a:rPr>
              <a:t>之外的更低层级的缓存，也可以直通到</a:t>
            </a:r>
            <a:r>
              <a:rPr lang="en-US" altLang="zh-CN" sz="2000" dirty="0">
                <a:solidFill>
                  <a:schemeClr val="tx2"/>
                </a:solidFill>
                <a:latin typeface="Times New Roman" panose="02020603050405020304" pitchFamily="18" charset="0"/>
                <a:cs typeface="Times New Roman" panose="02020603050405020304" pitchFamily="18" charset="0"/>
              </a:rPr>
              <a:t>DDR</a:t>
            </a:r>
            <a:r>
              <a:rPr lang="zh-CN" altLang="en-US" sz="2000" dirty="0">
                <a:solidFill>
                  <a:schemeClr val="tx2"/>
                </a:solidFill>
                <a:latin typeface="Times New Roman" panose="02020603050405020304" pitchFamily="18" charset="0"/>
                <a:cs typeface="Times New Roman" panose="02020603050405020304" pitchFamily="18" charset="0"/>
              </a:rPr>
              <a:t>或</a:t>
            </a:r>
            <a:r>
              <a:rPr lang="en-US" altLang="zh-CN" sz="2000" dirty="0">
                <a:solidFill>
                  <a:schemeClr val="tx2"/>
                </a:solidFill>
                <a:latin typeface="Times New Roman" panose="02020603050405020304" pitchFamily="18" charset="0"/>
                <a:cs typeface="Times New Roman" panose="02020603050405020304" pitchFamily="18" charset="0"/>
              </a:rPr>
              <a:t>HBM</a:t>
            </a:r>
            <a:r>
              <a:rPr lang="zh-CN" altLang="en-US" sz="2000" dirty="0">
                <a:solidFill>
                  <a:schemeClr val="tx2"/>
                </a:solidFill>
                <a:latin typeface="Times New Roman" panose="02020603050405020304" pitchFamily="18" charset="0"/>
                <a:cs typeface="Times New Roman" panose="02020603050405020304" pitchFamily="18" charset="0"/>
              </a:rPr>
              <a:t>直接访问内存。其中还设置了存储转换单元，作为</a:t>
            </a:r>
            <a:r>
              <a:rPr lang="en-US" altLang="zh-CN" sz="2000" dirty="0">
                <a:solidFill>
                  <a:schemeClr val="tx2"/>
                </a:solidFill>
                <a:latin typeface="Times New Roman" panose="02020603050405020304" pitchFamily="18" charset="0"/>
                <a:cs typeface="Times New Roman" panose="02020603050405020304" pitchFamily="18" charset="0"/>
              </a:rPr>
              <a:t>AI Core</a:t>
            </a:r>
            <a:r>
              <a:rPr lang="zh-CN" altLang="en-US" sz="2000" dirty="0">
                <a:solidFill>
                  <a:schemeClr val="tx2"/>
                </a:solidFill>
                <a:latin typeface="Times New Roman" panose="02020603050405020304" pitchFamily="18" charset="0"/>
                <a:cs typeface="Times New Roman" panose="02020603050405020304" pitchFamily="18" charset="0"/>
              </a:rPr>
              <a:t>内部数据通路的传输控制器，负责</a:t>
            </a:r>
            <a:r>
              <a:rPr lang="en-US" altLang="zh-CN" sz="2000" dirty="0">
                <a:solidFill>
                  <a:schemeClr val="tx2"/>
                </a:solidFill>
                <a:latin typeface="Times New Roman" panose="02020603050405020304" pitchFamily="18" charset="0"/>
                <a:cs typeface="Times New Roman" panose="02020603050405020304" pitchFamily="18" charset="0"/>
              </a:rPr>
              <a:t>AI Core</a:t>
            </a:r>
            <a:r>
              <a:rPr lang="zh-CN" altLang="en-US" sz="2000" dirty="0">
                <a:solidFill>
                  <a:schemeClr val="tx2"/>
                </a:solidFill>
                <a:latin typeface="Times New Roman" panose="02020603050405020304" pitchFamily="18" charset="0"/>
                <a:cs typeface="Times New Roman" panose="02020603050405020304" pitchFamily="18" charset="0"/>
              </a:rPr>
              <a:t>内部数据在不同缓冲区之间的读写管理，以及完成一系列的格式转换操作，如补零，</a:t>
            </a:r>
            <a:r>
              <a:rPr lang="en-US" altLang="zh-CN" sz="2000" dirty="0">
                <a:solidFill>
                  <a:schemeClr val="tx2"/>
                </a:solidFill>
                <a:latin typeface="Times New Roman" panose="02020603050405020304" pitchFamily="18" charset="0"/>
                <a:cs typeface="Times New Roman" panose="02020603050405020304" pitchFamily="18" charset="0"/>
              </a:rPr>
              <a:t>Img2Col</a:t>
            </a:r>
            <a:r>
              <a:rPr lang="zh-CN" altLang="en-US" sz="2000" dirty="0">
                <a:solidFill>
                  <a:schemeClr val="tx2"/>
                </a:solidFill>
                <a:latin typeface="Times New Roman" panose="02020603050405020304" pitchFamily="18" charset="0"/>
                <a:cs typeface="Times New Roman" panose="02020603050405020304" pitchFamily="18" charset="0"/>
              </a:rPr>
              <a:t>，转置、解压缩等；</a:t>
            </a:r>
            <a:endParaRPr lang="en-US" altLang="zh-CN" sz="2000" dirty="0">
              <a:solidFill>
                <a:schemeClr val="tx2"/>
              </a:solidFill>
              <a:latin typeface="Times New Roman" panose="02020603050405020304" pitchFamily="18" charset="0"/>
              <a:cs typeface="Times New Roman" panose="02020603050405020304" pitchFamily="18" charset="0"/>
            </a:endParaRPr>
          </a:p>
          <a:p>
            <a:pPr marL="215914" indent="-215914">
              <a:lnSpc>
                <a:spcPct val="120000"/>
              </a:lnSpc>
              <a:spcBef>
                <a:spcPts val="600"/>
              </a:spcBef>
              <a:buFont typeface="Arial" panose="020B0604020202020204" pitchFamily="34" charset="0"/>
              <a:buChar char="•"/>
            </a:pPr>
            <a:r>
              <a:rPr lang="zh-CN" altLang="en-US" sz="2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输入缓冲区</a:t>
            </a:r>
            <a:r>
              <a:rPr lang="zh-CN" altLang="en-US" sz="2000" dirty="0">
                <a:solidFill>
                  <a:schemeClr val="tx2"/>
                </a:solidFill>
                <a:latin typeface="Times New Roman" panose="02020603050405020304" pitchFamily="18" charset="0"/>
                <a:cs typeface="Times New Roman" panose="02020603050405020304" pitchFamily="18" charset="0"/>
              </a:rPr>
              <a:t>：用来暂时保留需要频繁重复使用的数据，不需要每次都通过总线接口到</a:t>
            </a:r>
            <a:r>
              <a:rPr lang="en-US" altLang="zh-CN" sz="2000" dirty="0">
                <a:solidFill>
                  <a:schemeClr val="tx2"/>
                </a:solidFill>
                <a:latin typeface="Times New Roman" panose="02020603050405020304" pitchFamily="18" charset="0"/>
                <a:cs typeface="Times New Roman" panose="02020603050405020304" pitchFamily="18" charset="0"/>
              </a:rPr>
              <a:t>AI Core</a:t>
            </a:r>
            <a:r>
              <a:rPr lang="zh-CN" altLang="en-US" sz="2000" dirty="0">
                <a:solidFill>
                  <a:schemeClr val="tx2"/>
                </a:solidFill>
                <a:latin typeface="Times New Roman" panose="02020603050405020304" pitchFamily="18" charset="0"/>
                <a:cs typeface="Times New Roman" panose="02020603050405020304" pitchFamily="18" charset="0"/>
              </a:rPr>
              <a:t>的外部读取，从而在减少总线上数据访问频次的同时也降低了总线上产生拥堵的风险，达到节省功耗、提高性能的效果；</a:t>
            </a:r>
            <a:endParaRPr lang="en-US" altLang="zh-CN" sz="2000" dirty="0">
              <a:solidFill>
                <a:schemeClr val="tx2"/>
              </a:solidFill>
              <a:latin typeface="Times New Roman" panose="02020603050405020304" pitchFamily="18" charset="0"/>
              <a:cs typeface="Times New Roman" panose="02020603050405020304" pitchFamily="18" charset="0"/>
            </a:endParaRPr>
          </a:p>
          <a:p>
            <a:pPr marL="215914" indent="-215914">
              <a:lnSpc>
                <a:spcPct val="120000"/>
              </a:lnSpc>
              <a:spcBef>
                <a:spcPts val="600"/>
              </a:spcBef>
              <a:buFont typeface="Arial" panose="020B0604020202020204" pitchFamily="34" charset="0"/>
              <a:buChar char="•"/>
            </a:pPr>
            <a:r>
              <a:rPr lang="zh-CN" altLang="en-US" sz="2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输出缓冲区</a:t>
            </a:r>
            <a:r>
              <a:rPr lang="zh-CN" altLang="en-US" sz="2000" dirty="0">
                <a:solidFill>
                  <a:schemeClr val="tx2"/>
                </a:solidFill>
                <a:latin typeface="Times New Roman" panose="02020603050405020304" pitchFamily="18" charset="0"/>
                <a:cs typeface="Times New Roman" panose="02020603050405020304" pitchFamily="18" charset="0"/>
              </a:rPr>
              <a:t>：用来存放神经网络中每层计算的中间结果，从而在进入下一层计算时方便的获取数据。相比较通过总线读取数据的带宽低，延迟大，通过输出缓冲区可以大大提升计算效率；</a:t>
            </a:r>
            <a:endParaRPr lang="en-US" altLang="zh-CN" sz="2000" dirty="0">
              <a:solidFill>
                <a:schemeClr val="tx2"/>
              </a:solidFill>
              <a:latin typeface="Times New Roman" panose="02020603050405020304" pitchFamily="18" charset="0"/>
              <a:cs typeface="Times New Roman" panose="02020603050405020304" pitchFamily="18" charset="0"/>
            </a:endParaRPr>
          </a:p>
          <a:p>
            <a:pPr marL="215914" indent="-215914">
              <a:lnSpc>
                <a:spcPct val="120000"/>
              </a:lnSpc>
              <a:spcBef>
                <a:spcPts val="600"/>
              </a:spcBef>
              <a:buFont typeface="Arial" panose="020B0604020202020204" pitchFamily="34" charset="0"/>
              <a:buChar char="•"/>
            </a:pPr>
            <a:r>
              <a:rPr lang="zh-CN" altLang="en-US" sz="2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寄存器</a:t>
            </a:r>
            <a:r>
              <a:rPr lang="zh-CN" altLang="en-US" sz="2000" dirty="0">
                <a:solidFill>
                  <a:schemeClr val="tx2"/>
                </a:solidFill>
                <a:latin typeface="Times New Roman" panose="02020603050405020304" pitchFamily="18" charset="0"/>
                <a:cs typeface="Times New Roman" panose="02020603050405020304" pitchFamily="18" charset="0"/>
              </a:rPr>
              <a:t>：</a:t>
            </a:r>
            <a:r>
              <a:rPr lang="en-US" altLang="zh-CN" sz="2000" dirty="0">
                <a:solidFill>
                  <a:schemeClr val="tx2"/>
                </a:solidFill>
                <a:latin typeface="Times New Roman" panose="02020603050405020304" pitchFamily="18" charset="0"/>
                <a:cs typeface="Times New Roman" panose="02020603050405020304" pitchFamily="18" charset="0"/>
              </a:rPr>
              <a:t> AI Core</a:t>
            </a:r>
            <a:r>
              <a:rPr lang="zh-CN" altLang="en-US" sz="2000" dirty="0">
                <a:solidFill>
                  <a:schemeClr val="tx2"/>
                </a:solidFill>
                <a:latin typeface="Times New Roman" panose="02020603050405020304" pitchFamily="18" charset="0"/>
                <a:cs typeface="Times New Roman" panose="02020603050405020304" pitchFamily="18" charset="0"/>
              </a:rPr>
              <a:t>中的各类寄存器资源主要是标量计算单元在使用。</a:t>
            </a:r>
            <a:endParaRPr lang="en-US" altLang="zh-CN" sz="2000" dirty="0">
              <a:solidFill>
                <a:schemeClr val="tx2"/>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37054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4614862" cy="531620"/>
          </a:xfrm>
          <a:prstGeom prst="rect">
            <a:avLst/>
          </a:prstGeom>
          <a:noFill/>
        </p:spPr>
        <p:txBody>
          <a:bodyPr wrap="square" rtlCol="0">
            <a:spAutoFit/>
          </a:bodyPr>
          <a:lstStyle/>
          <a:p>
            <a:pPr>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AI Core</a:t>
            </a:r>
            <a:r>
              <a:rPr lang="zh-CN" altLang="en-US" sz="2400" dirty="0">
                <a:gradFill>
                  <a:gsLst>
                    <a:gs pos="100000">
                      <a:schemeClr val="accent4"/>
                    </a:gs>
                    <a:gs pos="23000">
                      <a:schemeClr val="accent1">
                        <a:alpha val="95000"/>
                      </a:schemeClr>
                    </a:gs>
                  </a:gsLst>
                  <a:lin ang="2700000" scaled="1"/>
                </a:gradFill>
                <a:latin typeface="+mj-lt"/>
                <a:ea typeface="+mj-ea"/>
              </a:rPr>
              <a:t>：控制单元</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3CE2C4A-D509-467C-9F18-4380E7D729A6}"/>
              </a:ext>
            </a:extLst>
          </p:cNvPr>
          <p:cNvSpPr txBox="1"/>
          <p:nvPr/>
        </p:nvSpPr>
        <p:spPr>
          <a:xfrm>
            <a:off x="515938" y="2117584"/>
            <a:ext cx="11070062" cy="732701"/>
          </a:xfrm>
          <a:prstGeom prst="rect">
            <a:avLst/>
          </a:prstGeom>
          <a:noFill/>
        </p:spPr>
        <p:txBody>
          <a:bodyPr wrap="square">
            <a:spAutoFit/>
          </a:bodyPr>
          <a:lstStyle/>
          <a:p>
            <a:pPr marL="342900" indent="-342900">
              <a:lnSpc>
                <a:spcPct val="120000"/>
              </a:lnSpc>
              <a:buFont typeface="Wingdings" panose="05000000000000000000" pitchFamily="2" charset="2"/>
              <a:buChar char="l"/>
            </a:pPr>
            <a:r>
              <a:rPr lang="zh-CN" altLang="en-US" dirty="0">
                <a:solidFill>
                  <a:schemeClr val="tx2"/>
                </a:solidFill>
                <a:latin typeface="Times New Roman" panose="02020603050405020304" pitchFamily="18" charset="0"/>
                <a:cs typeface="Times New Roman" panose="02020603050405020304" pitchFamily="18" charset="0"/>
              </a:rPr>
              <a:t>控制单元主要组成部分为</a:t>
            </a: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系统控制模块、指令缓存、标量指令处理队列、指令发射模块、矩阵运算队列、向量运算队列、存储转换队列和事件同步模块</a:t>
            </a:r>
            <a:r>
              <a:rPr lang="zh-CN" altLang="en-US" dirty="0">
                <a:solidFill>
                  <a:schemeClr val="tx2"/>
                </a:solidFill>
                <a:latin typeface="Times New Roman" panose="02020603050405020304" pitchFamily="18" charset="0"/>
                <a:cs typeface="Times New Roman" panose="02020603050405020304" pitchFamily="18" charset="0"/>
              </a:rPr>
              <a:t>。</a:t>
            </a:r>
          </a:p>
        </p:txBody>
      </p:sp>
      <p:graphicFrame>
        <p:nvGraphicFramePr>
          <p:cNvPr id="11" name="对象 10">
            <a:extLst>
              <a:ext uri="{FF2B5EF4-FFF2-40B4-BE49-F238E27FC236}">
                <a16:creationId xmlns:a16="http://schemas.microsoft.com/office/drawing/2014/main" id="{03EC6FD4-1475-4AF2-A174-632BF6572F94}"/>
              </a:ext>
            </a:extLst>
          </p:cNvPr>
          <p:cNvGraphicFramePr>
            <a:graphicFrameLocks noChangeAspect="1"/>
          </p:cNvGraphicFramePr>
          <p:nvPr>
            <p:extLst>
              <p:ext uri="{D42A27DB-BD31-4B8C-83A1-F6EECF244321}">
                <p14:modId xmlns:p14="http://schemas.microsoft.com/office/powerpoint/2010/main" val="1113840982"/>
              </p:ext>
            </p:extLst>
          </p:nvPr>
        </p:nvGraphicFramePr>
        <p:xfrm>
          <a:off x="2662971" y="2953821"/>
          <a:ext cx="6866058" cy="3896390"/>
        </p:xfrm>
        <a:graphic>
          <a:graphicData uri="http://schemas.openxmlformats.org/presentationml/2006/ole">
            <mc:AlternateContent xmlns:mc="http://schemas.openxmlformats.org/markup-compatibility/2006">
              <mc:Choice xmlns:v="urn:schemas-microsoft-com:vml" Requires="v">
                <p:oleObj spid="_x0000_s9284" r:id="rId5" imgW="7105745" imgH="3848195" progId="Visio.Drawing.15">
                  <p:embed/>
                </p:oleObj>
              </mc:Choice>
              <mc:Fallback>
                <p:oleObj r:id="rId5" imgW="7105745" imgH="3848195" progId="Visio.Drawing.15">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971" y="2953821"/>
                        <a:ext cx="6866058" cy="3896390"/>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366066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4614862" cy="531620"/>
          </a:xfrm>
          <a:prstGeom prst="rect">
            <a:avLst/>
          </a:prstGeom>
          <a:noFill/>
        </p:spPr>
        <p:txBody>
          <a:bodyPr wrap="square" rtlCol="0">
            <a:spAutoFit/>
          </a:bodyPr>
          <a:lstStyle/>
          <a:p>
            <a:pPr>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AI Core</a:t>
            </a:r>
            <a:r>
              <a:rPr lang="zh-CN" altLang="en-US" sz="2400" dirty="0">
                <a:gradFill>
                  <a:gsLst>
                    <a:gs pos="100000">
                      <a:schemeClr val="accent4"/>
                    </a:gs>
                    <a:gs pos="23000">
                      <a:schemeClr val="accent1">
                        <a:alpha val="95000"/>
                      </a:schemeClr>
                    </a:gs>
                  </a:gsLst>
                  <a:lin ang="2700000" scaled="1"/>
                </a:gradFill>
                <a:latin typeface="+mj-lt"/>
                <a:ea typeface="+mj-ea"/>
              </a:rPr>
              <a:t>：控制单元</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1" name="TextBox 3">
            <a:extLst>
              <a:ext uri="{FF2B5EF4-FFF2-40B4-BE49-F238E27FC236}">
                <a16:creationId xmlns:a16="http://schemas.microsoft.com/office/drawing/2014/main" id="{BB98EAD8-EF74-4C4E-94B5-E316C53E2976}"/>
              </a:ext>
            </a:extLst>
          </p:cNvPr>
          <p:cNvSpPr txBox="1"/>
          <p:nvPr/>
        </p:nvSpPr>
        <p:spPr>
          <a:xfrm>
            <a:off x="515938" y="2063938"/>
            <a:ext cx="11070062" cy="4441409"/>
          </a:xfrm>
          <a:prstGeom prst="rect">
            <a:avLst/>
          </a:prstGeom>
          <a:noFill/>
        </p:spPr>
        <p:txBody>
          <a:bodyPr wrap="square" rtlCol="0">
            <a:spAutoFit/>
          </a:bodyPr>
          <a:lstStyle/>
          <a:p>
            <a:pPr marL="215914" indent="-215914">
              <a:lnSpc>
                <a:spcPct val="120000"/>
              </a:lnSpc>
              <a:spcBef>
                <a:spcPts val="600"/>
              </a:spcBef>
              <a:buFont typeface="Arial" panose="020B0604020202020204" pitchFamily="34" charset="0"/>
              <a:buChar char="•"/>
            </a:pP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系统控制模块</a:t>
            </a:r>
            <a:r>
              <a:rPr lang="zh-CN" altLang="en-US" dirty="0">
                <a:solidFill>
                  <a:schemeClr val="tx2"/>
                </a:solidFill>
                <a:latin typeface="Times New Roman" panose="02020603050405020304" pitchFamily="18" charset="0"/>
                <a:cs typeface="Times New Roman" panose="02020603050405020304" pitchFamily="18" charset="0"/>
              </a:rPr>
              <a:t>：控制任务块（</a:t>
            </a:r>
            <a:r>
              <a:rPr lang="en-US" altLang="zh-CN" dirty="0">
                <a:solidFill>
                  <a:schemeClr val="tx2"/>
                </a:solidFill>
                <a:latin typeface="Times New Roman" panose="02020603050405020304" pitchFamily="18" charset="0"/>
                <a:cs typeface="Times New Roman" panose="02020603050405020304" pitchFamily="18" charset="0"/>
              </a:rPr>
              <a:t>AI Core</a:t>
            </a:r>
            <a:r>
              <a:rPr lang="zh-CN" altLang="en-US" dirty="0">
                <a:solidFill>
                  <a:schemeClr val="tx2"/>
                </a:solidFill>
                <a:latin typeface="Times New Roman" panose="02020603050405020304" pitchFamily="18" charset="0"/>
                <a:cs typeface="Times New Roman" panose="02020603050405020304" pitchFamily="18" charset="0"/>
              </a:rPr>
              <a:t>最小任计算务粒度）的执行进程，在任务块执行完成后，系统控制模块会进行中断处理和状态申报。如果执行过程出错，会把执行的错误状态报告给任务调度器；</a:t>
            </a:r>
          </a:p>
          <a:p>
            <a:pPr marL="215914" indent="-215914">
              <a:lnSpc>
                <a:spcPct val="120000"/>
              </a:lnSpc>
              <a:spcBef>
                <a:spcPts val="600"/>
              </a:spcBef>
              <a:buFont typeface="Arial" panose="020B0604020202020204" pitchFamily="34" charset="0"/>
              <a:buChar char="•"/>
            </a:pP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指令缓存</a:t>
            </a:r>
            <a:r>
              <a:rPr lang="zh-CN" altLang="en-US" dirty="0">
                <a:solidFill>
                  <a:schemeClr val="tx2"/>
                </a:solidFill>
                <a:latin typeface="Times New Roman" panose="02020603050405020304" pitchFamily="18" charset="0"/>
                <a:cs typeface="Times New Roman" panose="02020603050405020304" pitchFamily="18" charset="0"/>
              </a:rPr>
              <a:t>：在指令执行过程中，可以提前预取后续指令，并一次读入多条指令进入缓存，提升指令执行效率；</a:t>
            </a:r>
          </a:p>
          <a:p>
            <a:pPr marL="215914" indent="-215914">
              <a:lnSpc>
                <a:spcPct val="120000"/>
              </a:lnSpc>
              <a:spcBef>
                <a:spcPts val="600"/>
              </a:spcBef>
              <a:buFont typeface="Arial" panose="020B0604020202020204" pitchFamily="34" charset="0"/>
              <a:buChar char="•"/>
            </a:pP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标量指令处理队列</a:t>
            </a:r>
            <a:r>
              <a:rPr lang="zh-CN" altLang="en-US" dirty="0">
                <a:solidFill>
                  <a:schemeClr val="tx2"/>
                </a:solidFill>
                <a:latin typeface="Times New Roman" panose="02020603050405020304" pitchFamily="18" charset="0"/>
                <a:cs typeface="Times New Roman" panose="02020603050405020304" pitchFamily="18" charset="0"/>
              </a:rPr>
              <a:t>：指令被解码后便会被导入标量队列中，实现地址解码与运算控制，这些指令包括矩阵计算指令、向量计算指令以及存储转换指令等；</a:t>
            </a:r>
          </a:p>
          <a:p>
            <a:pPr marL="215914" indent="-215914">
              <a:lnSpc>
                <a:spcPct val="120000"/>
              </a:lnSpc>
              <a:spcBef>
                <a:spcPts val="600"/>
              </a:spcBef>
              <a:buFont typeface="Arial" panose="020B0604020202020204" pitchFamily="34" charset="0"/>
              <a:buChar char="•"/>
            </a:pP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指令发射模块</a:t>
            </a:r>
            <a:r>
              <a:rPr lang="zh-CN" altLang="en-US" dirty="0">
                <a:solidFill>
                  <a:schemeClr val="tx2"/>
                </a:solidFill>
                <a:latin typeface="Times New Roman" panose="02020603050405020304" pitchFamily="18" charset="0"/>
                <a:cs typeface="Times New Roman" panose="02020603050405020304" pitchFamily="18" charset="0"/>
              </a:rPr>
              <a:t>：读取标量指令队列中配置好的指令地址和参数解码，然后根据指令类型分别发送到对应的指令执行队列中，而标量指令会驻留在标量指令处理队列中进行后续执行；</a:t>
            </a:r>
          </a:p>
          <a:p>
            <a:pPr marL="215914" indent="-215914">
              <a:lnSpc>
                <a:spcPct val="120000"/>
              </a:lnSpc>
              <a:spcBef>
                <a:spcPts val="600"/>
              </a:spcBef>
              <a:buFont typeface="Arial" panose="020B0604020202020204" pitchFamily="34" charset="0"/>
              <a:buChar char="•"/>
            </a:pP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指令执行队列</a:t>
            </a:r>
            <a:r>
              <a:rPr lang="zh-CN" altLang="en-US" dirty="0">
                <a:solidFill>
                  <a:schemeClr val="tx2"/>
                </a:solidFill>
                <a:latin typeface="Times New Roman" panose="02020603050405020304" pitchFamily="18" charset="0"/>
                <a:cs typeface="Times New Roman" panose="02020603050405020304" pitchFamily="18" charset="0"/>
              </a:rPr>
              <a:t>：指令执行队列由矩阵运算队列、向量运算队列和存储转换队列组成，不同的指令进入相应的运算队列，队列中的指令按进入顺序执行；</a:t>
            </a:r>
          </a:p>
          <a:p>
            <a:pPr marL="215914" indent="-215914">
              <a:lnSpc>
                <a:spcPct val="120000"/>
              </a:lnSpc>
              <a:spcBef>
                <a:spcPts val="600"/>
              </a:spcBef>
              <a:buFont typeface="Arial" panose="020B0604020202020204" pitchFamily="34" charset="0"/>
              <a:buChar char="•"/>
            </a:pPr>
            <a:r>
              <a:rPr lang="zh-CN" alt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事件同步模块</a:t>
            </a:r>
            <a:r>
              <a:rPr lang="zh-CN" altLang="en-US" dirty="0">
                <a:solidFill>
                  <a:schemeClr val="tx2"/>
                </a:solidFill>
                <a:latin typeface="Times New Roman" panose="02020603050405020304" pitchFamily="18" charset="0"/>
                <a:cs typeface="Times New Roman" panose="02020603050405020304" pitchFamily="18" charset="0"/>
              </a:rPr>
              <a:t>：时刻控制每条指令流水线的执行状态，并分析不同流水线的依赖关系，从而解决指令流水线之间的数据依赖和同步的问题。</a:t>
            </a:r>
          </a:p>
        </p:txBody>
      </p:sp>
    </p:spTree>
    <p:custDataLst>
      <p:tags r:id="rId1"/>
    </p:custDataLst>
    <p:extLst>
      <p:ext uri="{BB962C8B-B14F-4D97-AF65-F5344CB8AC3E}">
        <p14:creationId xmlns:p14="http://schemas.microsoft.com/office/powerpoint/2010/main" val="1448918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神经网络处理器</a:t>
            </a:r>
            <a:r>
              <a:rPr lang="en-US" altLang="zh-CN" dirty="0"/>
              <a:t>NPU</a:t>
            </a:r>
          </a:p>
        </p:txBody>
      </p:sp>
      <p:cxnSp>
        <p:nvCxnSpPr>
          <p:cNvPr id="8" name="直接连接符 7">
            <a:extLst>
              <a:ext uri="{FF2B5EF4-FFF2-40B4-BE49-F238E27FC236}">
                <a16:creationId xmlns:a16="http://schemas.microsoft.com/office/drawing/2014/main" id="{E1FAA9C7-CCB9-46D5-B424-3E4D73BB7F7A}"/>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5CDD778-F92F-4FDE-A8BC-BE52BE3D7D2F}"/>
              </a:ext>
            </a:extLst>
          </p:cNvPr>
          <p:cNvPicPr>
            <a:picLocks noChangeAspect="1"/>
          </p:cNvPicPr>
          <p:nvPr/>
        </p:nvPicPr>
        <p:blipFill rotWithShape="1">
          <a:blip r:embed="rId4"/>
          <a:srcRect t="11711"/>
          <a:stretch/>
        </p:blipFill>
        <p:spPr>
          <a:xfrm>
            <a:off x="606000" y="2133599"/>
            <a:ext cx="5062575" cy="3536243"/>
          </a:xfrm>
          <a:prstGeom prst="rect">
            <a:avLst/>
          </a:prstGeom>
        </p:spPr>
      </p:pic>
      <p:pic>
        <p:nvPicPr>
          <p:cNvPr id="9" name="图片 8">
            <a:extLst>
              <a:ext uri="{FF2B5EF4-FFF2-40B4-BE49-F238E27FC236}">
                <a16:creationId xmlns:a16="http://schemas.microsoft.com/office/drawing/2014/main" id="{FB9EC41E-25AC-4A9D-92FE-EBCF7BD5FC4C}"/>
              </a:ext>
            </a:extLst>
          </p:cNvPr>
          <p:cNvPicPr>
            <a:picLocks noChangeAspect="1"/>
          </p:cNvPicPr>
          <p:nvPr/>
        </p:nvPicPr>
        <p:blipFill>
          <a:blip r:embed="rId5"/>
          <a:stretch>
            <a:fillRect/>
          </a:stretch>
        </p:blipFill>
        <p:spPr>
          <a:xfrm>
            <a:off x="5828566" y="2207474"/>
            <a:ext cx="2880000" cy="3760776"/>
          </a:xfrm>
          <a:prstGeom prst="rect">
            <a:avLst/>
          </a:prstGeom>
        </p:spPr>
      </p:pic>
      <p:pic>
        <p:nvPicPr>
          <p:cNvPr id="13" name="图片 12">
            <a:extLst>
              <a:ext uri="{FF2B5EF4-FFF2-40B4-BE49-F238E27FC236}">
                <a16:creationId xmlns:a16="http://schemas.microsoft.com/office/drawing/2014/main" id="{9C3C6998-856A-4690-A144-5BB39AA0AF6B}"/>
              </a:ext>
            </a:extLst>
          </p:cNvPr>
          <p:cNvPicPr>
            <a:picLocks noChangeAspect="1"/>
          </p:cNvPicPr>
          <p:nvPr/>
        </p:nvPicPr>
        <p:blipFill>
          <a:blip r:embed="rId6"/>
          <a:stretch>
            <a:fillRect/>
          </a:stretch>
        </p:blipFill>
        <p:spPr>
          <a:xfrm>
            <a:off x="8868557" y="2207474"/>
            <a:ext cx="3060000" cy="4191588"/>
          </a:xfrm>
          <a:prstGeom prst="rect">
            <a:avLst/>
          </a:prstGeom>
        </p:spPr>
      </p:pic>
      <p:sp>
        <p:nvSpPr>
          <p:cNvPr id="11" name="文本框 10">
            <a:extLst>
              <a:ext uri="{FF2B5EF4-FFF2-40B4-BE49-F238E27FC236}">
                <a16:creationId xmlns:a16="http://schemas.microsoft.com/office/drawing/2014/main" id="{2280A9ED-7DE6-4CED-A61E-3398F5B015A1}"/>
              </a:ext>
            </a:extLst>
          </p:cNvPr>
          <p:cNvSpPr txBox="1"/>
          <p:nvPr/>
        </p:nvSpPr>
        <p:spPr>
          <a:xfrm>
            <a:off x="515938" y="1385739"/>
            <a:ext cx="10467946" cy="531620"/>
          </a:xfrm>
          <a:prstGeom prst="rect">
            <a:avLst/>
          </a:prstGeom>
          <a:noFill/>
        </p:spPr>
        <p:txBody>
          <a:bodyPr wrap="square" rtlCol="0">
            <a:spAutoFit/>
          </a:bodyPr>
          <a:lstStyle/>
          <a:p>
            <a:pPr>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案例</a:t>
            </a:r>
            <a:r>
              <a:rPr lang="en-US" altLang="zh-CN" sz="2400" dirty="0">
                <a:gradFill>
                  <a:gsLst>
                    <a:gs pos="100000">
                      <a:schemeClr val="accent4"/>
                    </a:gs>
                    <a:gs pos="23000">
                      <a:schemeClr val="accent1">
                        <a:alpha val="95000"/>
                      </a:schemeClr>
                    </a:gs>
                  </a:gsLst>
                  <a:lin ang="2700000" scaled="1"/>
                </a:gradFill>
                <a:latin typeface="+mj-lt"/>
                <a:ea typeface="+mj-ea"/>
              </a:rPr>
              <a:t>——</a:t>
            </a:r>
            <a:r>
              <a:rPr lang="zh-CN" altLang="en-US" sz="2400" dirty="0">
                <a:gradFill>
                  <a:gsLst>
                    <a:gs pos="100000">
                      <a:schemeClr val="accent4"/>
                    </a:gs>
                    <a:gs pos="23000">
                      <a:schemeClr val="accent1">
                        <a:alpha val="95000"/>
                      </a:schemeClr>
                    </a:gs>
                  </a:gsLst>
                  <a:lin ang="2700000" scaled="1"/>
                </a:gradFill>
                <a:latin typeface="+mj-lt"/>
                <a:ea typeface="+mj-ea"/>
              </a:rPr>
              <a:t>基于中科海光</a:t>
            </a:r>
            <a:r>
              <a:rPr lang="en-US" altLang="zh-CN" sz="2400" dirty="0" err="1">
                <a:gradFill>
                  <a:gsLst>
                    <a:gs pos="100000">
                      <a:schemeClr val="accent4"/>
                    </a:gs>
                    <a:gs pos="23000">
                      <a:schemeClr val="accent1">
                        <a:alpha val="95000"/>
                      </a:schemeClr>
                    </a:gs>
                  </a:gsLst>
                  <a:lin ang="2700000" scaled="1"/>
                </a:gradFill>
                <a:latin typeface="+mj-lt"/>
                <a:ea typeface="+mj-ea"/>
              </a:rPr>
              <a:t>Hygon</a:t>
            </a:r>
            <a:r>
              <a:rPr lang="en-US" altLang="zh-CN" sz="2400" dirty="0">
                <a:gradFill>
                  <a:gsLst>
                    <a:gs pos="100000">
                      <a:schemeClr val="accent4"/>
                    </a:gs>
                    <a:gs pos="23000">
                      <a:schemeClr val="accent1">
                        <a:alpha val="95000"/>
                      </a:schemeClr>
                    </a:gs>
                  </a:gsLst>
                  <a:lin ang="2700000" scaled="1"/>
                </a:gradFill>
                <a:latin typeface="+mj-lt"/>
                <a:ea typeface="+mj-ea"/>
              </a:rPr>
              <a:t> CPU</a:t>
            </a:r>
            <a:r>
              <a:rPr lang="zh-CN" altLang="en-US" sz="2400" dirty="0">
                <a:gradFill>
                  <a:gsLst>
                    <a:gs pos="100000">
                      <a:schemeClr val="accent4"/>
                    </a:gs>
                    <a:gs pos="23000">
                      <a:schemeClr val="accent1">
                        <a:alpha val="95000"/>
                      </a:schemeClr>
                    </a:gs>
                  </a:gsLst>
                  <a:lin ang="2700000" scaled="1"/>
                </a:gradFill>
                <a:latin typeface="+mj-lt"/>
                <a:ea typeface="+mj-ea"/>
              </a:rPr>
              <a:t>和寒武纪</a:t>
            </a:r>
            <a:r>
              <a:rPr lang="en-US" altLang="zh-CN" sz="2400" dirty="0">
                <a:gradFill>
                  <a:gsLst>
                    <a:gs pos="100000">
                      <a:schemeClr val="accent4"/>
                    </a:gs>
                    <a:gs pos="23000">
                      <a:schemeClr val="accent1">
                        <a:alpha val="95000"/>
                      </a:schemeClr>
                    </a:gs>
                  </a:gsLst>
                  <a:lin ang="2700000" scaled="1"/>
                </a:gradFill>
                <a:latin typeface="+mj-lt"/>
                <a:ea typeface="+mj-ea"/>
              </a:rPr>
              <a:t>MLU</a:t>
            </a:r>
            <a:r>
              <a:rPr lang="zh-CN" altLang="en-US" sz="2400" dirty="0">
                <a:gradFill>
                  <a:gsLst>
                    <a:gs pos="100000">
                      <a:schemeClr val="accent4"/>
                    </a:gs>
                    <a:gs pos="23000">
                      <a:schemeClr val="accent1">
                        <a:alpha val="95000"/>
                      </a:schemeClr>
                    </a:gs>
                  </a:gsLst>
                  <a:lin ang="2700000" scaled="1"/>
                </a:gradFill>
                <a:latin typeface="+mj-lt"/>
                <a:ea typeface="+mj-ea"/>
              </a:rPr>
              <a:t>加速卡的图像实时风格迁移</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pic>
        <p:nvPicPr>
          <p:cNvPr id="10" name="图片 9">
            <a:extLst>
              <a:ext uri="{FF2B5EF4-FFF2-40B4-BE49-F238E27FC236}">
                <a16:creationId xmlns:a16="http://schemas.microsoft.com/office/drawing/2014/main" id="{35830CED-A77A-47FA-ADD1-EFDA1B04657B}"/>
              </a:ext>
            </a:extLst>
          </p:cNvPr>
          <p:cNvPicPr>
            <a:picLocks noChangeAspect="1"/>
          </p:cNvPicPr>
          <p:nvPr/>
        </p:nvPicPr>
        <p:blipFill>
          <a:blip r:embed="rId7"/>
          <a:stretch>
            <a:fillRect/>
          </a:stretch>
        </p:blipFill>
        <p:spPr>
          <a:xfrm>
            <a:off x="606000" y="2030399"/>
            <a:ext cx="9020241" cy="4600609"/>
          </a:xfrm>
          <a:prstGeom prst="rect">
            <a:avLst/>
          </a:prstGeom>
        </p:spPr>
      </p:pic>
      <p:pic>
        <p:nvPicPr>
          <p:cNvPr id="4" name="图片 3">
            <a:extLst>
              <a:ext uri="{FF2B5EF4-FFF2-40B4-BE49-F238E27FC236}">
                <a16:creationId xmlns:a16="http://schemas.microsoft.com/office/drawing/2014/main" id="{8286ECF0-2099-46E6-A3FA-8A4EFBBDA685}"/>
              </a:ext>
            </a:extLst>
          </p:cNvPr>
          <p:cNvPicPr>
            <a:picLocks noChangeAspect="1"/>
          </p:cNvPicPr>
          <p:nvPr/>
        </p:nvPicPr>
        <p:blipFill rotWithShape="1">
          <a:blip r:embed="rId8"/>
          <a:srcRect l="279"/>
          <a:stretch/>
        </p:blipFill>
        <p:spPr>
          <a:xfrm>
            <a:off x="5588720" y="3214255"/>
            <a:ext cx="6339837" cy="3416753"/>
          </a:xfrm>
          <a:prstGeom prst="rect">
            <a:avLst/>
          </a:prstGeom>
        </p:spPr>
      </p:pic>
    </p:spTree>
    <p:custDataLst>
      <p:tags r:id="rId1"/>
    </p:custDataLst>
    <p:extLst>
      <p:ext uri="{BB962C8B-B14F-4D97-AF65-F5344CB8AC3E}">
        <p14:creationId xmlns:p14="http://schemas.microsoft.com/office/powerpoint/2010/main" val="3933021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3568890" cy="1648603"/>
          </a:xfrm>
        </p:spPr>
        <p:txBody>
          <a:bodyPr/>
          <a:lstStyle/>
          <a:p>
            <a:pPr>
              <a:spcBef>
                <a:spcPts val="0"/>
              </a:spcBef>
            </a:pPr>
            <a:r>
              <a:rPr lang="en-US" altLang="zh-CN" dirty="0"/>
              <a:t>AI</a:t>
            </a:r>
            <a:r>
              <a:rPr lang="zh-CN" altLang="en-US" dirty="0"/>
              <a:t>芯片</a:t>
            </a:r>
            <a:endParaRPr lang="en-US" altLang="zh-CN" dirty="0"/>
          </a:p>
          <a:p>
            <a:pPr>
              <a:spcBef>
                <a:spcPts val="0"/>
              </a:spcBef>
            </a:pPr>
            <a:r>
              <a:rPr lang="zh-CN" altLang="en-US" dirty="0"/>
              <a:t>前沿进展</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335071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类脑芯片</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4C24060-69B1-4AF6-AEBD-7B3AEB49C498}"/>
              </a:ext>
            </a:extLst>
          </p:cNvPr>
          <p:cNvSpPr txBox="1"/>
          <p:nvPr/>
        </p:nvSpPr>
        <p:spPr>
          <a:xfrm>
            <a:off x="571496" y="2178134"/>
            <a:ext cx="6342051" cy="3233642"/>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800" dirty="0">
                <a:latin typeface="Times New Roman" panose="02020603050405020304" pitchFamily="18" charset="0"/>
                <a:cs typeface="Times New Roman" panose="02020603050405020304" pitchFamily="18" charset="0"/>
              </a:rPr>
              <a:t>类脑芯片不采用经典的冯诺依曼架构，而是基于神经形态架构设计，以</a:t>
            </a:r>
            <a:r>
              <a:rPr lang="en-US" altLang="zh-CN" sz="2800" dirty="0" err="1">
                <a:latin typeface="Times New Roman" panose="02020603050405020304" pitchFamily="18" charset="0"/>
                <a:cs typeface="Times New Roman" panose="02020603050405020304" pitchFamily="18" charset="0"/>
              </a:rPr>
              <a:t>TrueNorth</a:t>
            </a:r>
            <a:r>
              <a:rPr lang="zh-CN" altLang="en-US" sz="2800" dirty="0">
                <a:latin typeface="Times New Roman" panose="02020603050405020304" pitchFamily="18" charset="0"/>
                <a:cs typeface="Times New Roman" panose="02020603050405020304" pitchFamily="18" charset="0"/>
              </a:rPr>
              <a:t>为代表。</a:t>
            </a:r>
            <a:endParaRPr lang="en-US" altLang="zh-CN" sz="2800" dirty="0">
              <a:latin typeface="Times New Roman" panose="02020603050405020304" pitchFamily="18" charset="0"/>
              <a:cs typeface="Times New Roman" panose="02020603050405020304" pitchFamily="18" charset="0"/>
            </a:endParaRPr>
          </a:p>
          <a:p>
            <a:pPr marL="342900" indent="-342900" algn="l">
              <a:lnSpc>
                <a:spcPct val="120000"/>
              </a:lnSpc>
              <a:spcBef>
                <a:spcPts val="600"/>
              </a:spcBef>
              <a:buSzPct val="6000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IBM </a:t>
            </a:r>
            <a:r>
              <a:rPr lang="zh-CN" altLang="en-US" sz="2800" dirty="0">
                <a:latin typeface="Times New Roman" panose="02020603050405020304" pitchFamily="18" charset="0"/>
                <a:cs typeface="Times New Roman" panose="02020603050405020304" pitchFamily="18" charset="0"/>
              </a:rPr>
              <a:t>研究人员将存储单元作为突触、计算单元作为神经元、传输单元作为轴突搭建了神经芯片的原型。</a:t>
            </a:r>
          </a:p>
        </p:txBody>
      </p:sp>
      <p:pic>
        <p:nvPicPr>
          <p:cNvPr id="10248" name="Picture 8" descr="下一代计算机的终极形态? IBM的TrueNorth强在何处？">
            <a:extLst>
              <a:ext uri="{FF2B5EF4-FFF2-40B4-BE49-F238E27FC236}">
                <a16:creationId xmlns:a16="http://schemas.microsoft.com/office/drawing/2014/main" id="{C0EFB033-256D-4885-97D1-53F0C75EB5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71" r="20567"/>
          <a:stretch/>
        </p:blipFill>
        <p:spPr bwMode="auto">
          <a:xfrm>
            <a:off x="7866660" y="2178134"/>
            <a:ext cx="3719340" cy="401756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38B581B-8317-47C4-9F6F-A5344FB85684}"/>
              </a:ext>
            </a:extLst>
          </p:cNvPr>
          <p:cNvSpPr txBox="1"/>
          <p:nvPr/>
        </p:nvSpPr>
        <p:spPr>
          <a:xfrm>
            <a:off x="8267383" y="6353145"/>
            <a:ext cx="2917893"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图</a:t>
            </a:r>
            <a:r>
              <a:rPr lang="en-US" altLang="zh-CN" sz="2000" dirty="0">
                <a:gradFill>
                  <a:gsLst>
                    <a:gs pos="100000">
                      <a:schemeClr val="accent4"/>
                    </a:gs>
                    <a:gs pos="23000">
                      <a:schemeClr val="accent1">
                        <a:alpha val="95000"/>
                      </a:schemeClr>
                    </a:gs>
                  </a:gsLst>
                  <a:lin ang="2700000" scaled="1"/>
                </a:gradFill>
                <a:latin typeface="+mj-lt"/>
                <a:ea typeface="+mj-ea"/>
              </a:rPr>
              <a:t>5 IBM </a:t>
            </a:r>
            <a:r>
              <a:rPr lang="en-US" altLang="zh-CN" sz="2000" dirty="0" err="1">
                <a:gradFill>
                  <a:gsLst>
                    <a:gs pos="100000">
                      <a:schemeClr val="accent4"/>
                    </a:gs>
                    <a:gs pos="23000">
                      <a:schemeClr val="accent1">
                        <a:alpha val="95000"/>
                      </a:schemeClr>
                    </a:gs>
                  </a:gsLst>
                  <a:lin ang="2700000" scaled="1"/>
                </a:gradFill>
                <a:latin typeface="+mj-lt"/>
                <a:ea typeface="+mj-ea"/>
              </a:rPr>
              <a:t>TrueNorth</a:t>
            </a:r>
            <a:r>
              <a:rPr lang="zh-CN" altLang="en-US" sz="2000" dirty="0">
                <a:gradFill>
                  <a:gsLst>
                    <a:gs pos="100000">
                      <a:schemeClr val="accent4"/>
                    </a:gs>
                    <a:gs pos="23000">
                      <a:schemeClr val="accent1">
                        <a:alpha val="95000"/>
                      </a:schemeClr>
                    </a:gs>
                  </a:gsLst>
                  <a:lin ang="2700000" scaled="1"/>
                </a:gradFill>
                <a:latin typeface="+mj-lt"/>
                <a:ea typeface="+mj-ea"/>
              </a:rPr>
              <a:t>芯片</a:t>
            </a:r>
          </a:p>
        </p:txBody>
      </p:sp>
    </p:spTree>
    <p:custDataLst>
      <p:tags r:id="rId1"/>
    </p:custDataLst>
    <p:extLst>
      <p:ext uri="{BB962C8B-B14F-4D97-AF65-F5344CB8AC3E}">
        <p14:creationId xmlns:p14="http://schemas.microsoft.com/office/powerpoint/2010/main" val="206382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0248"/>
                                        </p:tgtEl>
                                        <p:attrNameLst>
                                          <p:attrName>style.visibility</p:attrName>
                                        </p:attrNameLst>
                                      </p:cBhvr>
                                      <p:to>
                                        <p:strVal val="visible"/>
                                      </p:to>
                                    </p:set>
                                    <p:animEffect transition="in" filter="fade">
                                      <p:cBhvr>
                                        <p:cTn id="15"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类脑芯片</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501375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11" name="Picture 6">
            <a:extLst>
              <a:ext uri="{FF2B5EF4-FFF2-40B4-BE49-F238E27FC236}">
                <a16:creationId xmlns:a16="http://schemas.microsoft.com/office/drawing/2014/main" id="{62BAF9DC-87BA-40D4-9270-CFB85B6F0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539" y="1184284"/>
            <a:ext cx="6263111" cy="5480223"/>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00349C25-B512-4A9D-A456-B5BEE919022A}"/>
              </a:ext>
            </a:extLst>
          </p:cNvPr>
          <p:cNvSpPr txBox="1"/>
          <p:nvPr/>
        </p:nvSpPr>
        <p:spPr>
          <a:xfrm>
            <a:off x="515936" y="2233809"/>
            <a:ext cx="5189539" cy="3233642"/>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800" dirty="0">
                <a:latin typeface="Times New Roman" panose="02020603050405020304" pitchFamily="18" charset="0"/>
                <a:cs typeface="Times New Roman" panose="02020603050405020304" pitchFamily="18" charset="0"/>
              </a:rPr>
              <a:t>清华大学类脑计算中心于</a:t>
            </a:r>
            <a:r>
              <a:rPr lang="en-US" altLang="zh-CN" sz="2800" dirty="0">
                <a:latin typeface="Times New Roman" panose="02020603050405020304" pitchFamily="18" charset="0"/>
                <a:cs typeface="Times New Roman" panose="02020603050405020304" pitchFamily="18" charset="0"/>
              </a:rPr>
              <a:t>2015</a:t>
            </a:r>
            <a:r>
              <a:rPr lang="zh-CN" altLang="en-US" sz="2800" dirty="0">
                <a:latin typeface="Times New Roman" panose="02020603050405020304" pitchFamily="18" charset="0"/>
                <a:cs typeface="Times New Roman" panose="02020603050405020304" pitchFamily="18" charset="0"/>
              </a:rPr>
              <a:t>年</a:t>
            </a:r>
            <a:r>
              <a:rPr lang="en-US" altLang="zh-CN" sz="2800" dirty="0">
                <a:latin typeface="Times New Roman" panose="02020603050405020304" pitchFamily="18" charset="0"/>
                <a:cs typeface="Times New Roman" panose="02020603050405020304" pitchFamily="18" charset="0"/>
              </a:rPr>
              <a:t>11</a:t>
            </a:r>
            <a:r>
              <a:rPr lang="zh-CN" altLang="en-US" sz="2800" dirty="0">
                <a:latin typeface="Times New Roman" panose="02020603050405020304" pitchFamily="18" charset="0"/>
                <a:cs typeface="Times New Roman" panose="02020603050405020304" pitchFamily="18" charset="0"/>
              </a:rPr>
              <a:t>月成功的研制了国内首款超大规模的神经形态类脑计算天机芯片。</a:t>
            </a:r>
            <a:endParaRPr lang="en-US" altLang="zh-CN" sz="2800" dirty="0">
              <a:latin typeface="Times New Roman" panose="02020603050405020304" pitchFamily="18" charset="0"/>
              <a:cs typeface="Times New Roman" panose="02020603050405020304" pitchFamily="18" charset="0"/>
            </a:endParaRPr>
          </a:p>
          <a:p>
            <a:pPr marL="342900" indent="-342900" algn="l">
              <a:lnSpc>
                <a:spcPct val="120000"/>
              </a:lnSpc>
              <a:spcBef>
                <a:spcPts val="600"/>
              </a:spcBef>
              <a:buSzPct val="6000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2017</a:t>
            </a:r>
            <a:r>
              <a:rPr lang="zh-CN" altLang="en-US" sz="2800" dirty="0">
                <a:latin typeface="Times New Roman" panose="02020603050405020304" pitchFamily="18" charset="0"/>
                <a:cs typeface="Times New Roman" panose="02020603050405020304" pitchFamily="18" charset="0"/>
              </a:rPr>
              <a:t>年，团队研发了第二代“天机芯”芯片。</a:t>
            </a:r>
          </a:p>
        </p:txBody>
      </p:sp>
      <p:sp>
        <p:nvSpPr>
          <p:cNvPr id="17" name="文本框 16">
            <a:extLst>
              <a:ext uri="{FF2B5EF4-FFF2-40B4-BE49-F238E27FC236}">
                <a16:creationId xmlns:a16="http://schemas.microsoft.com/office/drawing/2014/main" id="{4B207CF4-018F-4F60-BC4A-0A8C6FE3E4ED}"/>
              </a:ext>
            </a:extLst>
          </p:cNvPr>
          <p:cNvSpPr txBox="1"/>
          <p:nvPr/>
        </p:nvSpPr>
        <p:spPr>
          <a:xfrm>
            <a:off x="7784783" y="6451540"/>
            <a:ext cx="2917893"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图</a:t>
            </a:r>
            <a:r>
              <a:rPr lang="en-US" altLang="zh-CN" sz="2000" dirty="0">
                <a:gradFill>
                  <a:gsLst>
                    <a:gs pos="100000">
                      <a:schemeClr val="accent4"/>
                    </a:gs>
                    <a:gs pos="23000">
                      <a:schemeClr val="accent1">
                        <a:alpha val="95000"/>
                      </a:schemeClr>
                    </a:gs>
                  </a:gsLst>
                  <a:lin ang="2700000" scaled="1"/>
                </a:gradFill>
                <a:latin typeface="+mj-lt"/>
                <a:ea typeface="+mj-ea"/>
              </a:rPr>
              <a:t>6 </a:t>
            </a:r>
            <a:r>
              <a:rPr lang="zh-CN" altLang="en-US" sz="2000" dirty="0">
                <a:gradFill>
                  <a:gsLst>
                    <a:gs pos="100000">
                      <a:schemeClr val="accent4"/>
                    </a:gs>
                    <a:gs pos="23000">
                      <a:schemeClr val="accent1">
                        <a:alpha val="95000"/>
                      </a:schemeClr>
                    </a:gs>
                  </a:gsLst>
                  <a:lin ang="2700000" scaled="1"/>
                </a:gradFill>
                <a:latin typeface="+mj-lt"/>
                <a:ea typeface="+mj-ea"/>
              </a:rPr>
              <a:t>清华大学天机芯片</a:t>
            </a:r>
          </a:p>
        </p:txBody>
      </p:sp>
    </p:spTree>
    <p:custDataLst>
      <p:tags r:id="rId1"/>
    </p:custDataLst>
    <p:extLst>
      <p:ext uri="{BB962C8B-B14F-4D97-AF65-F5344CB8AC3E}">
        <p14:creationId xmlns:p14="http://schemas.microsoft.com/office/powerpoint/2010/main" val="3779733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光学智能计算芯片</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965BB3F-CC6C-4A02-86FA-12D01473E85D}"/>
              </a:ext>
            </a:extLst>
          </p:cNvPr>
          <p:cNvPicPr>
            <a:picLocks noChangeAspect="1"/>
          </p:cNvPicPr>
          <p:nvPr/>
        </p:nvPicPr>
        <p:blipFill>
          <a:blip r:embed="rId4"/>
          <a:stretch>
            <a:fillRect/>
          </a:stretch>
        </p:blipFill>
        <p:spPr>
          <a:xfrm>
            <a:off x="606000" y="2076565"/>
            <a:ext cx="6786612" cy="4014817"/>
          </a:xfrm>
          <a:prstGeom prst="rect">
            <a:avLst/>
          </a:prstGeom>
        </p:spPr>
      </p:pic>
      <p:pic>
        <p:nvPicPr>
          <p:cNvPr id="2" name="图片 1">
            <a:extLst>
              <a:ext uri="{FF2B5EF4-FFF2-40B4-BE49-F238E27FC236}">
                <a16:creationId xmlns:a16="http://schemas.microsoft.com/office/drawing/2014/main" id="{734659E1-359B-4DDE-9B1B-6DEB6136DFEA}"/>
              </a:ext>
            </a:extLst>
          </p:cNvPr>
          <p:cNvPicPr>
            <a:picLocks noChangeAspect="1"/>
          </p:cNvPicPr>
          <p:nvPr/>
        </p:nvPicPr>
        <p:blipFill>
          <a:blip r:embed="rId5"/>
          <a:stretch>
            <a:fillRect/>
          </a:stretch>
        </p:blipFill>
        <p:spPr>
          <a:xfrm>
            <a:off x="7736808" y="2590748"/>
            <a:ext cx="4082219" cy="2701635"/>
          </a:xfrm>
          <a:prstGeom prst="rect">
            <a:avLst/>
          </a:prstGeom>
        </p:spPr>
      </p:pic>
      <p:pic>
        <p:nvPicPr>
          <p:cNvPr id="11266" name="Picture 2">
            <a:extLst>
              <a:ext uri="{FF2B5EF4-FFF2-40B4-BE49-F238E27FC236}">
                <a16:creationId xmlns:a16="http://schemas.microsoft.com/office/drawing/2014/main" id="{BFBE2CF3-6FF2-4DB0-9776-F7F5307EF0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6" y="1995457"/>
            <a:ext cx="7220872" cy="434992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0711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fade">
                                      <p:cBhvr>
                                        <p:cTn id="12"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芯片发展概述</a:t>
            </a:r>
          </a:p>
        </p:txBody>
      </p:sp>
      <p:pic>
        <p:nvPicPr>
          <p:cNvPr id="10242" name="Picture 2" descr="查看源图像">
            <a:extLst>
              <a:ext uri="{FF2B5EF4-FFF2-40B4-BE49-F238E27FC236}">
                <a16:creationId xmlns:a16="http://schemas.microsoft.com/office/drawing/2014/main" id="{F6EF513F-D7D7-498C-BC81-622B4E47D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83" y="1244872"/>
            <a:ext cx="8509634" cy="539976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39782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光学智能计算芯片</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D8D6E05-D8D0-4610-B284-B5E755852147}"/>
              </a:ext>
            </a:extLst>
          </p:cNvPr>
          <p:cNvPicPr>
            <a:picLocks noChangeAspect="1"/>
          </p:cNvPicPr>
          <p:nvPr/>
        </p:nvPicPr>
        <p:blipFill>
          <a:blip r:embed="rId4"/>
          <a:stretch>
            <a:fillRect/>
          </a:stretch>
        </p:blipFill>
        <p:spPr>
          <a:xfrm>
            <a:off x="2323288" y="2059237"/>
            <a:ext cx="7545424" cy="4798763"/>
          </a:xfrm>
          <a:prstGeom prst="rect">
            <a:avLst/>
          </a:prstGeom>
        </p:spPr>
      </p:pic>
      <p:sp>
        <p:nvSpPr>
          <p:cNvPr id="5" name="矩形 4">
            <a:extLst>
              <a:ext uri="{FF2B5EF4-FFF2-40B4-BE49-F238E27FC236}">
                <a16:creationId xmlns:a16="http://schemas.microsoft.com/office/drawing/2014/main" id="{8510E214-5907-4396-AB2E-9B756A71D62D}"/>
              </a:ext>
            </a:extLst>
          </p:cNvPr>
          <p:cNvSpPr/>
          <p:nvPr/>
        </p:nvSpPr>
        <p:spPr>
          <a:xfrm>
            <a:off x="6165850" y="6229349"/>
            <a:ext cx="793750" cy="387629"/>
          </a:xfrm>
          <a:prstGeom prst="rect">
            <a:avLst/>
          </a:prstGeom>
          <a:noFill/>
          <a:ln w="3810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DEE243A-8A50-4890-8A6E-D9EF5D3732B7}"/>
              </a:ext>
            </a:extLst>
          </p:cNvPr>
          <p:cNvSpPr/>
          <p:nvPr/>
        </p:nvSpPr>
        <p:spPr>
          <a:xfrm>
            <a:off x="8985250" y="6229349"/>
            <a:ext cx="793750" cy="387629"/>
          </a:xfrm>
          <a:prstGeom prst="rect">
            <a:avLst/>
          </a:prstGeom>
          <a:noFill/>
          <a:ln w="3810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459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稀疏化计算</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04C4209-F361-4330-9B28-AE326928E087}"/>
              </a:ext>
            </a:extLst>
          </p:cNvPr>
          <p:cNvPicPr>
            <a:picLocks noChangeAspect="1"/>
          </p:cNvPicPr>
          <p:nvPr/>
        </p:nvPicPr>
        <p:blipFill>
          <a:blip r:embed="rId4"/>
          <a:stretch>
            <a:fillRect/>
          </a:stretch>
        </p:blipFill>
        <p:spPr>
          <a:xfrm>
            <a:off x="902026" y="2139899"/>
            <a:ext cx="10387948" cy="4330896"/>
          </a:xfrm>
          <a:prstGeom prst="rect">
            <a:avLst/>
          </a:prstGeom>
        </p:spPr>
      </p:pic>
    </p:spTree>
    <p:custDataLst>
      <p:tags r:id="rId1"/>
    </p:custDataLst>
    <p:extLst>
      <p:ext uri="{BB962C8B-B14F-4D97-AF65-F5344CB8AC3E}">
        <p14:creationId xmlns:p14="http://schemas.microsoft.com/office/powerpoint/2010/main" val="799264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复杂</a:t>
            </a:r>
            <a:r>
              <a:rPr lang="en-US" altLang="zh-CN" sz="2800" dirty="0">
                <a:gradFill>
                  <a:gsLst>
                    <a:gs pos="100000">
                      <a:schemeClr val="accent4"/>
                    </a:gs>
                    <a:gs pos="23000">
                      <a:schemeClr val="accent1">
                        <a:alpha val="95000"/>
                      </a:schemeClr>
                    </a:gs>
                  </a:gsLst>
                  <a:lin ang="2700000" scaled="1"/>
                </a:gradFill>
                <a:latin typeface="+mj-lt"/>
                <a:ea typeface="+mj-ea"/>
              </a:rPr>
              <a:t>AI</a:t>
            </a:r>
            <a:r>
              <a:rPr lang="zh-CN" altLang="en-US" sz="2800" dirty="0">
                <a:gradFill>
                  <a:gsLst>
                    <a:gs pos="100000">
                      <a:schemeClr val="accent4"/>
                    </a:gs>
                    <a:gs pos="23000">
                      <a:schemeClr val="accent1">
                        <a:alpha val="95000"/>
                      </a:schemeClr>
                    </a:gs>
                  </a:gsLst>
                  <a:lin ang="2700000" scaled="1"/>
                </a:gradFill>
                <a:latin typeface="+mj-lt"/>
                <a:ea typeface="+mj-ea"/>
              </a:rPr>
              <a:t>算子</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BD1DEE4-9790-441A-B3B8-753C3E47D2A5}"/>
              </a:ext>
            </a:extLst>
          </p:cNvPr>
          <p:cNvPicPr>
            <a:picLocks noChangeAspect="1"/>
          </p:cNvPicPr>
          <p:nvPr/>
        </p:nvPicPr>
        <p:blipFill rotWithShape="1">
          <a:blip r:embed="rId4"/>
          <a:srcRect t="19537"/>
          <a:stretch/>
        </p:blipFill>
        <p:spPr>
          <a:xfrm>
            <a:off x="1230219" y="2158095"/>
            <a:ext cx="9731561" cy="4699905"/>
          </a:xfrm>
          <a:prstGeom prst="rect">
            <a:avLst/>
          </a:prstGeom>
        </p:spPr>
      </p:pic>
    </p:spTree>
    <p:custDataLst>
      <p:tags r:id="rId1"/>
    </p:custDataLst>
    <p:extLst>
      <p:ext uri="{BB962C8B-B14F-4D97-AF65-F5344CB8AC3E}">
        <p14:creationId xmlns:p14="http://schemas.microsoft.com/office/powerpoint/2010/main" val="156977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推理时延和存储位宽</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EB5DA53-65B4-46D1-9DC6-8671174A806D}"/>
              </a:ext>
            </a:extLst>
          </p:cNvPr>
          <p:cNvPicPr>
            <a:picLocks noChangeAspect="1"/>
          </p:cNvPicPr>
          <p:nvPr/>
        </p:nvPicPr>
        <p:blipFill>
          <a:blip r:embed="rId4"/>
          <a:stretch>
            <a:fillRect/>
          </a:stretch>
        </p:blipFill>
        <p:spPr>
          <a:xfrm>
            <a:off x="808264" y="2081065"/>
            <a:ext cx="9744102" cy="4776935"/>
          </a:xfrm>
          <a:prstGeom prst="rect">
            <a:avLst/>
          </a:prstGeom>
        </p:spPr>
      </p:pic>
    </p:spTree>
    <p:custDataLst>
      <p:tags r:id="rId1"/>
    </p:custDataLst>
    <p:extLst>
      <p:ext uri="{BB962C8B-B14F-4D97-AF65-F5344CB8AC3E}">
        <p14:creationId xmlns:p14="http://schemas.microsoft.com/office/powerpoint/2010/main" val="45879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2A39D6B-471A-4A85-90DD-D65FED4BE087}"/>
              </a:ext>
            </a:extLst>
          </p:cNvPr>
          <p:cNvSpPr>
            <a:spLocks noGrp="1"/>
          </p:cNvSpPr>
          <p:nvPr>
            <p:ph type="body" sz="quarter" idx="10"/>
          </p:nvPr>
        </p:nvSpPr>
        <p:spPr/>
        <p:txBody>
          <a:bodyPr/>
          <a:lstStyle/>
          <a:p>
            <a:r>
              <a:rPr lang="zh-CN" altLang="en-US"/>
              <a:t>参考文献</a:t>
            </a:r>
          </a:p>
        </p:txBody>
      </p:sp>
      <p:sp>
        <p:nvSpPr>
          <p:cNvPr id="10" name="文本框 9">
            <a:extLst>
              <a:ext uri="{FF2B5EF4-FFF2-40B4-BE49-F238E27FC236}">
                <a16:creationId xmlns:a16="http://schemas.microsoft.com/office/drawing/2014/main" id="{ABBE0296-CAFF-413E-8667-EF2BFF9FE7C7}"/>
              </a:ext>
            </a:extLst>
          </p:cNvPr>
          <p:cNvSpPr txBox="1"/>
          <p:nvPr/>
        </p:nvSpPr>
        <p:spPr>
          <a:xfrm>
            <a:off x="264537" y="1363242"/>
            <a:ext cx="11662925" cy="2065758"/>
          </a:xfrm>
          <a:prstGeom prst="rect">
            <a:avLst/>
          </a:prstGeom>
          <a:noFill/>
        </p:spPr>
        <p:txBody>
          <a:bodyPr wrap="square">
            <a:spAutoFit/>
          </a:bodyPr>
          <a:lstStyle/>
          <a:p>
            <a:pPr>
              <a:lnSpc>
                <a:spcPct val="120000"/>
              </a:lnSpc>
              <a:spcBef>
                <a:spcPts val="600"/>
              </a:spcBef>
            </a:pPr>
            <a:r>
              <a:rPr lang="en-US" altLang="zh-CN" sz="2000" kern="0" dirty="0">
                <a:solidFill>
                  <a:schemeClr val="tx2"/>
                </a:solidFill>
                <a:latin typeface="Times New Roman" panose="02020603050405020304" pitchFamily="18" charset="0"/>
                <a:cs typeface="Times New Roman" panose="02020603050405020304" pitchFamily="18" charset="0"/>
              </a:rPr>
              <a:t>[1] AI </a:t>
            </a:r>
            <a:r>
              <a:rPr lang="zh-CN" altLang="en-US" sz="2000" kern="0" dirty="0">
                <a:solidFill>
                  <a:schemeClr val="tx2"/>
                </a:solidFill>
                <a:latin typeface="Times New Roman" panose="02020603050405020304" pitchFamily="18" charset="0"/>
                <a:cs typeface="Times New Roman" panose="02020603050405020304" pitchFamily="18" charset="0"/>
              </a:rPr>
              <a:t>芯片和传统芯片有何区别？</a:t>
            </a:r>
            <a:r>
              <a:rPr lang="en-US" altLang="zh-CN" sz="2000" kern="0" dirty="0">
                <a:solidFill>
                  <a:schemeClr val="tx2"/>
                </a:solidFill>
                <a:latin typeface="Times New Roman" panose="02020603050405020304" pitchFamily="18" charset="0"/>
                <a:cs typeface="Times New Roman" panose="02020603050405020304" pitchFamily="18" charset="0"/>
              </a:rPr>
              <a:t>[EB/OL].2021-11-04. https://www.zhihu.com/question/285202403.</a:t>
            </a:r>
          </a:p>
          <a:p>
            <a:pPr>
              <a:lnSpc>
                <a:spcPct val="120000"/>
              </a:lnSpc>
              <a:spcBef>
                <a:spcPts val="600"/>
              </a:spcBef>
            </a:pPr>
            <a:r>
              <a:rPr lang="zh-CN" altLang="en-US" sz="2000" kern="0" dirty="0">
                <a:solidFill>
                  <a:schemeClr val="tx2"/>
                </a:solidFill>
                <a:latin typeface="Times New Roman" panose="02020603050405020304" pitchFamily="18" charset="0"/>
                <a:cs typeface="Times New Roman" panose="02020603050405020304" pitchFamily="18" charset="0"/>
              </a:rPr>
              <a:t>[</a:t>
            </a:r>
            <a:r>
              <a:rPr lang="en-US" altLang="zh-CN" sz="2000" kern="0" dirty="0">
                <a:solidFill>
                  <a:schemeClr val="tx2"/>
                </a:solidFill>
                <a:latin typeface="Times New Roman" panose="02020603050405020304" pitchFamily="18" charset="0"/>
                <a:cs typeface="Times New Roman" panose="02020603050405020304" pitchFamily="18" charset="0"/>
              </a:rPr>
              <a:t>2</a:t>
            </a:r>
            <a:r>
              <a:rPr lang="zh-CN" altLang="en-US" sz="2000" kern="0" dirty="0">
                <a:solidFill>
                  <a:schemeClr val="tx2"/>
                </a:solidFill>
                <a:latin typeface="Times New Roman" panose="02020603050405020304" pitchFamily="18" charset="0"/>
                <a:cs typeface="Times New Roman" panose="02020603050405020304" pitchFamily="18" charset="0"/>
              </a:rPr>
              <a:t>] </a:t>
            </a:r>
            <a:r>
              <a:rPr lang="en-US" altLang="zh-CN" sz="2000" kern="0" dirty="0">
                <a:solidFill>
                  <a:schemeClr val="tx2"/>
                </a:solidFill>
                <a:latin typeface="Times New Roman" panose="02020603050405020304" pitchFamily="18" charset="0"/>
                <a:cs typeface="Times New Roman" panose="02020603050405020304" pitchFamily="18" charset="0"/>
              </a:rPr>
              <a:t>Pei J , Deng L , Song S , et al. Towards artificial general intelligence with hybrid </a:t>
            </a:r>
            <a:r>
              <a:rPr lang="en-US" altLang="zh-CN" sz="2000" kern="0" dirty="0" err="1">
                <a:solidFill>
                  <a:schemeClr val="tx2"/>
                </a:solidFill>
                <a:latin typeface="Times New Roman" panose="02020603050405020304" pitchFamily="18" charset="0"/>
                <a:cs typeface="Times New Roman" panose="02020603050405020304" pitchFamily="18" charset="0"/>
              </a:rPr>
              <a:t>Tianjic</a:t>
            </a:r>
            <a:r>
              <a:rPr lang="en-US" altLang="zh-CN" sz="2000" kern="0" dirty="0">
                <a:solidFill>
                  <a:schemeClr val="tx2"/>
                </a:solidFill>
                <a:latin typeface="Times New Roman" panose="02020603050405020304" pitchFamily="18" charset="0"/>
                <a:cs typeface="Times New Roman" panose="02020603050405020304" pitchFamily="18" charset="0"/>
              </a:rPr>
              <a:t> chip architecture[J]. Nature, 2019, 572(7767):106.</a:t>
            </a:r>
          </a:p>
          <a:p>
            <a:pPr>
              <a:lnSpc>
                <a:spcPct val="120000"/>
              </a:lnSpc>
              <a:spcBef>
                <a:spcPts val="600"/>
              </a:spcBef>
            </a:pPr>
            <a:r>
              <a:rPr lang="zh-CN" altLang="en-US" sz="2000" kern="0" dirty="0">
                <a:solidFill>
                  <a:schemeClr val="tx2"/>
                </a:solidFill>
                <a:latin typeface="Times New Roman" panose="02020603050405020304" pitchFamily="18" charset="0"/>
                <a:cs typeface="Times New Roman" panose="02020603050405020304" pitchFamily="18" charset="0"/>
              </a:rPr>
              <a:t>[</a:t>
            </a:r>
            <a:r>
              <a:rPr lang="en-US" altLang="zh-CN" sz="2000" kern="0" dirty="0">
                <a:solidFill>
                  <a:schemeClr val="tx2"/>
                </a:solidFill>
                <a:latin typeface="Times New Roman" panose="02020603050405020304" pitchFamily="18" charset="0"/>
                <a:cs typeface="Times New Roman" panose="02020603050405020304" pitchFamily="18" charset="0"/>
              </a:rPr>
              <a:t>3</a:t>
            </a:r>
            <a:r>
              <a:rPr lang="zh-CN" altLang="en-US" sz="2000" kern="0" dirty="0">
                <a:solidFill>
                  <a:schemeClr val="tx2"/>
                </a:solidFill>
                <a:latin typeface="Times New Roman" panose="02020603050405020304" pitchFamily="18" charset="0"/>
                <a:cs typeface="Times New Roman" panose="02020603050405020304" pitchFamily="18" charset="0"/>
              </a:rPr>
              <a:t>] </a:t>
            </a:r>
            <a:r>
              <a:rPr lang="en-US" altLang="zh-CN" sz="2000" kern="0" dirty="0">
                <a:solidFill>
                  <a:schemeClr val="tx2"/>
                </a:solidFill>
                <a:latin typeface="Times New Roman" panose="02020603050405020304" pitchFamily="18" charset="0"/>
                <a:cs typeface="Times New Roman" panose="02020603050405020304" pitchFamily="18" charset="0"/>
              </a:rPr>
              <a:t>Xu S , Wang J , Shu H , et al. Optical coherent dot-product chip for sophisticated deep learning regression[J]. </a:t>
            </a:r>
            <a:r>
              <a:rPr lang="zh-CN" altLang="en-US" sz="2000" kern="0" dirty="0">
                <a:solidFill>
                  <a:schemeClr val="tx2"/>
                </a:solidFill>
                <a:latin typeface="Times New Roman" panose="02020603050405020304" pitchFamily="18" charset="0"/>
                <a:cs typeface="Times New Roman" panose="02020603050405020304" pitchFamily="18" charset="0"/>
              </a:rPr>
              <a:t>光</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科学与应用</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英文版</a:t>
            </a:r>
            <a:r>
              <a:rPr lang="en-US" altLang="zh-CN" sz="2000" kern="0" dirty="0">
                <a:solidFill>
                  <a:schemeClr val="tx2"/>
                </a:solidFill>
                <a:latin typeface="Times New Roman" panose="02020603050405020304" pitchFamily="18" charset="0"/>
                <a:cs typeface="Times New Roman" panose="02020603050405020304" pitchFamily="18" charset="0"/>
              </a:rPr>
              <a:t>), 2021, 10(12):12.</a:t>
            </a:r>
            <a:endParaRPr lang="zh-CN" altLang="en-US" sz="2400"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816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4142438" cy="1648603"/>
          </a:xfrm>
        </p:spPr>
        <p:txBody>
          <a:bodyPr/>
          <a:lstStyle/>
          <a:p>
            <a:pPr>
              <a:spcBef>
                <a:spcPts val="0"/>
              </a:spcBef>
            </a:pPr>
            <a:r>
              <a:rPr lang="zh-CN" altLang="en-US" dirty="0"/>
              <a:t>如有错漏之处，敬请指正</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zh-CN" altLang="en-US" dirty="0"/>
              <a:t>谢谢</a:t>
            </a:r>
          </a:p>
        </p:txBody>
      </p:sp>
    </p:spTree>
    <p:extLst>
      <p:ext uri="{BB962C8B-B14F-4D97-AF65-F5344CB8AC3E}">
        <p14:creationId xmlns:p14="http://schemas.microsoft.com/office/powerpoint/2010/main" val="352777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芯片发展概述</a:t>
            </a:r>
          </a:p>
        </p:txBody>
      </p:sp>
      <p:pic>
        <p:nvPicPr>
          <p:cNvPr id="11266" name="Picture 2">
            <a:extLst>
              <a:ext uri="{FF2B5EF4-FFF2-40B4-BE49-F238E27FC236}">
                <a16:creationId xmlns:a16="http://schemas.microsoft.com/office/drawing/2014/main" id="{B5DCB482-C758-4B4D-94AB-0F9E33618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602" y="1249363"/>
            <a:ext cx="7336796" cy="550259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1C7F123-50B8-41F3-B3E3-5DC6491E9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7602" y="1249363"/>
            <a:ext cx="7336796" cy="550259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B5529D56-95E0-4379-8BB4-B4CF4851D1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602" y="1249362"/>
            <a:ext cx="7336796" cy="55025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21725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fade">
                                      <p:cBhvr>
                                        <p:cTn id="12"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芯片发展概述</a:t>
            </a:r>
          </a:p>
        </p:txBody>
      </p:sp>
      <p:sp>
        <p:nvSpPr>
          <p:cNvPr id="35" name="文本框 34"/>
          <p:cNvSpPr txBox="1"/>
          <p:nvPr/>
        </p:nvSpPr>
        <p:spPr>
          <a:xfrm>
            <a:off x="515936" y="2191119"/>
            <a:ext cx="11070064" cy="3157467"/>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3200" dirty="0">
                <a:latin typeface="Times New Roman" panose="02020603050405020304" pitchFamily="18" charset="0"/>
                <a:cs typeface="Times New Roman" panose="02020603050405020304" pitchFamily="18" charset="0"/>
              </a:rPr>
              <a:t>人工智能“四要素”：知识、数据、算法与算力</a:t>
            </a:r>
            <a:endParaRPr lang="en-US" altLang="zh-CN" sz="3200" dirty="0">
              <a:latin typeface="Times New Roman" panose="02020603050405020304" pitchFamily="18" charset="0"/>
              <a:cs typeface="Times New Roman" panose="02020603050405020304" pitchFamily="18" charset="0"/>
            </a:endParaRPr>
          </a:p>
          <a:p>
            <a:pPr marL="342900" indent="-342900" algn="l">
              <a:lnSpc>
                <a:spcPct val="120000"/>
              </a:lnSpc>
              <a:spcBef>
                <a:spcPts val="600"/>
              </a:spcBef>
              <a:buSzPct val="60000"/>
              <a:buFont typeface="Wingdings" panose="05000000000000000000" pitchFamily="2" charset="2"/>
              <a:buChar char="l"/>
            </a:pPr>
            <a:r>
              <a:rPr lang="en-US" altLang="zh-CN" sz="3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AI</a:t>
            </a: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芯片</a:t>
            </a:r>
            <a:r>
              <a:rPr lang="zh-CN" altLang="en-US" sz="3200" dirty="0">
                <a:latin typeface="Times New Roman" panose="02020603050405020304" pitchFamily="18" charset="0"/>
                <a:cs typeface="Times New Roman" panose="02020603050405020304" pitchFamily="18" charset="0"/>
              </a:rPr>
              <a:t>：也被称为</a:t>
            </a:r>
            <a:r>
              <a:rPr lang="en-US" altLang="zh-CN" sz="3200" dirty="0">
                <a:latin typeface="Times New Roman" panose="02020603050405020304" pitchFamily="18" charset="0"/>
                <a:ea typeface="Tahoma" panose="020B0604030504040204" pitchFamily="34" charset="0"/>
                <a:cs typeface="Times New Roman" panose="02020603050405020304" pitchFamily="18" charset="0"/>
              </a:rPr>
              <a:t>AI</a:t>
            </a:r>
            <a:r>
              <a:rPr lang="zh-CN" altLang="en-US" sz="3200" dirty="0">
                <a:latin typeface="Times New Roman" panose="02020603050405020304" pitchFamily="18" charset="0"/>
                <a:cs typeface="Times New Roman" panose="02020603050405020304" pitchFamily="18" charset="0"/>
              </a:rPr>
              <a:t>加速器，即专门用于处理人工智能应用中的大量计算任务的功能模块。</a:t>
            </a:r>
          </a:p>
          <a:p>
            <a:pPr marL="342900" indent="-342900" algn="l">
              <a:lnSpc>
                <a:spcPct val="120000"/>
              </a:lnSpc>
              <a:spcBef>
                <a:spcPts val="600"/>
              </a:spcBef>
              <a:buSzPct val="60000"/>
              <a:buFont typeface="Wingdings" panose="05000000000000000000" pitchFamily="2" charset="2"/>
              <a:buChar char="l"/>
            </a:pPr>
            <a:r>
              <a:rPr lang="en-US" altLang="zh-CN" sz="3200" dirty="0">
                <a:latin typeface="Times New Roman" panose="02020603050405020304" pitchFamily="18" charset="0"/>
                <a:ea typeface="Tahoma" panose="020B0604030504040204" pitchFamily="34" charset="0"/>
                <a:cs typeface="Times New Roman" panose="02020603050405020304" pitchFamily="18" charset="0"/>
              </a:rPr>
              <a:t>AI</a:t>
            </a:r>
            <a:r>
              <a:rPr lang="zh-CN" altLang="en-US" sz="3200" dirty="0">
                <a:latin typeface="Times New Roman" panose="02020603050405020304" pitchFamily="18" charset="0"/>
                <a:cs typeface="Times New Roman" panose="02020603050405020304" pitchFamily="18" charset="0"/>
              </a:rPr>
              <a:t>芯片的发展经历了</a:t>
            </a: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从</a:t>
            </a:r>
            <a:r>
              <a:rPr lang="en-US" altLang="zh-CN" sz="3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CPU</a:t>
            </a: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到</a:t>
            </a:r>
            <a:r>
              <a:rPr lang="en-US" altLang="zh-CN" sz="3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GPU</a:t>
            </a:r>
            <a:r>
              <a:rPr lang="zh-CN" altLang="en-US" sz="3200" dirty="0">
                <a:latin typeface="Times New Roman" panose="02020603050405020304" pitchFamily="18" charset="0"/>
                <a:cs typeface="Times New Roman" panose="02020603050405020304" pitchFamily="18" charset="0"/>
              </a:rPr>
              <a:t>，</a:t>
            </a: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再到</a:t>
            </a:r>
            <a:r>
              <a:rPr lang="en-US" altLang="zh-CN" sz="3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FPGA</a:t>
            </a:r>
            <a:r>
              <a:rPr lang="zh-CN" altLang="en-US" sz="3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a:t>
            </a:r>
            <a:r>
              <a:rPr lang="en-US" altLang="zh-CN" sz="32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ASIC</a:t>
            </a: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和类脑芯片</a:t>
            </a:r>
            <a:r>
              <a:rPr lang="zh-CN" altLang="en-US" sz="3200" dirty="0">
                <a:latin typeface="Times New Roman" panose="02020603050405020304" pitchFamily="18" charset="0"/>
                <a:cs typeface="Times New Roman" panose="02020603050405020304" pitchFamily="18" charset="0"/>
              </a:rPr>
              <a:t>的发展历程。</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AI</a:t>
            </a:r>
            <a:r>
              <a:rPr lang="zh-CN" altLang="en-US" sz="2800" dirty="0">
                <a:gradFill>
                  <a:gsLst>
                    <a:gs pos="100000">
                      <a:schemeClr val="accent4"/>
                    </a:gs>
                    <a:gs pos="23000">
                      <a:schemeClr val="accent1">
                        <a:alpha val="95000"/>
                      </a:schemeClr>
                    </a:gs>
                  </a:gsLst>
                  <a:lin ang="2700000" scaled="1"/>
                </a:gradFill>
                <a:latin typeface="+mj-lt"/>
                <a:ea typeface="+mj-ea"/>
              </a:rPr>
              <a:t>芯片的发展</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4708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fade">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fade">
                                      <p:cBhvr>
                                        <p:cTn id="17"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D9936ED-FD64-4BDA-B01F-08C153B3CE8F}"/>
              </a:ext>
            </a:extLst>
          </p:cNvPr>
          <p:cNvSpPr>
            <a:spLocks noGrp="1"/>
          </p:cNvSpPr>
          <p:nvPr>
            <p:ph type="body" sz="quarter" idx="10"/>
          </p:nvPr>
        </p:nvSpPr>
        <p:spPr/>
        <p:txBody>
          <a:bodyPr/>
          <a:lstStyle/>
          <a:p>
            <a:r>
              <a:rPr lang="en-US" altLang="zh-CN" dirty="0"/>
              <a:t>AI</a:t>
            </a:r>
            <a:r>
              <a:rPr lang="zh-CN" altLang="en-US" dirty="0"/>
              <a:t>芯片发展概述</a:t>
            </a:r>
          </a:p>
          <a:p>
            <a:endParaRPr lang="zh-CN" altLang="en-US" dirty="0"/>
          </a:p>
        </p:txBody>
      </p:sp>
      <p:pic>
        <p:nvPicPr>
          <p:cNvPr id="4" name="图片 3">
            <a:extLst>
              <a:ext uri="{FF2B5EF4-FFF2-40B4-BE49-F238E27FC236}">
                <a16:creationId xmlns:a16="http://schemas.microsoft.com/office/drawing/2014/main" id="{F68B3A40-E798-4C9F-8D7E-FF7237D78E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4892" y="1229534"/>
            <a:ext cx="11821601" cy="5628466"/>
          </a:xfrm>
          <a:prstGeom prst="rect">
            <a:avLst/>
          </a:prstGeom>
        </p:spPr>
      </p:pic>
    </p:spTree>
    <p:extLst>
      <p:ext uri="{BB962C8B-B14F-4D97-AF65-F5344CB8AC3E}">
        <p14:creationId xmlns:p14="http://schemas.microsoft.com/office/powerpoint/2010/main" val="2472801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p:txBody>
          <a:bodyPr/>
          <a:lstStyle/>
          <a:p>
            <a:pPr>
              <a:spcBef>
                <a:spcPts val="0"/>
              </a:spcBef>
            </a:pPr>
            <a:r>
              <a:rPr lang="en-US" altLang="zh-CN" dirty="0"/>
              <a:t>AI</a:t>
            </a:r>
            <a:r>
              <a:rPr lang="zh-CN" altLang="en-US" dirty="0"/>
              <a:t>芯片</a:t>
            </a:r>
            <a:endParaRPr lang="en-US" altLang="zh-CN" dirty="0"/>
          </a:p>
          <a:p>
            <a:pPr>
              <a:spcBef>
                <a:spcPts val="0"/>
              </a:spcBef>
            </a:pPr>
            <a:r>
              <a:rPr lang="zh-CN" altLang="en-US" dirty="0"/>
              <a:t>系统架构</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130437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芯片系统架构</a:t>
            </a:r>
          </a:p>
        </p:txBody>
      </p:sp>
      <p:sp>
        <p:nvSpPr>
          <p:cNvPr id="35" name="文本框 34"/>
          <p:cNvSpPr txBox="1"/>
          <p:nvPr/>
        </p:nvSpPr>
        <p:spPr>
          <a:xfrm>
            <a:off x="515938" y="2211426"/>
            <a:ext cx="5204250" cy="442166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en-US" altLang="zh-C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CPU</a:t>
            </a: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需要很强通用性处理不同数据类型，同时需要逻辑判断，还会引入大量分支跳转和中断处理</a:t>
            </a:r>
            <a:endParaRPr lang="en-US" altLang="zh-C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ct val="120000"/>
              </a:lnSpc>
              <a:spcBef>
                <a:spcPts val="600"/>
              </a:spcBef>
              <a:buSzPct val="60000"/>
              <a:buFont typeface="Wingdings" panose="05000000000000000000" pitchFamily="2" charset="2"/>
              <a:buChar char="l"/>
            </a:pPr>
            <a:r>
              <a:rPr lang="zh-CN" altLang="en-US" sz="2800" dirty="0">
                <a:latin typeface="Times New Roman" panose="02020603050405020304" pitchFamily="18" charset="0"/>
                <a:cs typeface="Times New Roman" panose="02020603050405020304" pitchFamily="18" charset="0"/>
              </a:rPr>
              <a:t>由专为串行处理而优化的几个核心组成</a:t>
            </a:r>
          </a:p>
          <a:p>
            <a:pPr marL="342900" indent="-342900" algn="l">
              <a:lnSpc>
                <a:spcPct val="120000"/>
              </a:lnSpc>
              <a:spcBef>
                <a:spcPts val="600"/>
              </a:spcBef>
              <a:buSzPct val="60000"/>
              <a:buFont typeface="Wingdings" panose="05000000000000000000" pitchFamily="2" charset="2"/>
              <a:buChar char="l"/>
            </a:pP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基于低延时设计</a:t>
            </a:r>
          </a:p>
          <a:p>
            <a:pPr marL="342900" indent="-342900" algn="l">
              <a:lnSpc>
                <a:spcPct val="120000"/>
              </a:lnSpc>
              <a:spcBef>
                <a:spcPts val="600"/>
              </a:spcBef>
              <a:buSzPct val="60000"/>
              <a:buFont typeface="Wingdings" panose="05000000000000000000" pitchFamily="2" charset="2"/>
              <a:buChar char="l"/>
            </a:pPr>
            <a:r>
              <a:rPr lang="zh-CN"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擅长逻辑控制、串行运算</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529376"/>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CPU (Central Processing Unit)</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520425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9D3A907-5A6A-69A0-FF95-9E0A0AE871E4}"/>
              </a:ext>
            </a:extLst>
          </p:cNvPr>
          <p:cNvSpPr txBox="1"/>
          <p:nvPr/>
        </p:nvSpPr>
        <p:spPr>
          <a:xfrm>
            <a:off x="7515264" y="6089485"/>
            <a:ext cx="2908222"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图</a:t>
            </a:r>
            <a:r>
              <a:rPr lang="en-US" altLang="zh-CN" sz="2000" dirty="0">
                <a:gradFill>
                  <a:gsLst>
                    <a:gs pos="100000">
                      <a:schemeClr val="accent4"/>
                    </a:gs>
                    <a:gs pos="23000">
                      <a:schemeClr val="accent1">
                        <a:alpha val="95000"/>
                      </a:schemeClr>
                    </a:gs>
                  </a:gsLst>
                  <a:lin ang="2700000" scaled="1"/>
                </a:gradFill>
                <a:latin typeface="+mj-lt"/>
                <a:ea typeface="+mj-ea"/>
              </a:rPr>
              <a:t>1 AMD Zen2 CPU Die</a:t>
            </a:r>
            <a:endParaRPr lang="zh-CN" altLang="en-US" sz="2000" dirty="0">
              <a:gradFill>
                <a:gsLst>
                  <a:gs pos="100000">
                    <a:schemeClr val="accent4"/>
                  </a:gs>
                  <a:gs pos="23000">
                    <a:schemeClr val="accent1">
                      <a:alpha val="95000"/>
                    </a:schemeClr>
                  </a:gs>
                </a:gsLst>
                <a:lin ang="2700000" scaled="1"/>
              </a:gradFill>
              <a:latin typeface="+mj-lt"/>
              <a:ea typeface="+mj-ea"/>
            </a:endParaRPr>
          </a:p>
        </p:txBody>
      </p:sp>
      <p:pic>
        <p:nvPicPr>
          <p:cNvPr id="1032" name="Picture 8">
            <a:extLst>
              <a:ext uri="{FF2B5EF4-FFF2-40B4-BE49-F238E27FC236}">
                <a16:creationId xmlns:a16="http://schemas.microsoft.com/office/drawing/2014/main" id="{EB3366DA-4F19-43A9-B342-FF7294DE0D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148"/>
          <a:stretch/>
        </p:blipFill>
        <p:spPr bwMode="auto">
          <a:xfrm>
            <a:off x="5969000" y="1515195"/>
            <a:ext cx="6000750" cy="44448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08362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AI</a:t>
            </a:r>
            <a:r>
              <a:rPr lang="zh-CN" altLang="en-US" dirty="0"/>
              <a:t>芯片系统架构</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529376"/>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冯</a:t>
            </a:r>
            <a:r>
              <a:rPr lang="en-US" altLang="zh-CN" sz="2400" dirty="0">
                <a:gradFill>
                  <a:gsLst>
                    <a:gs pos="100000">
                      <a:schemeClr val="accent4"/>
                    </a:gs>
                    <a:gs pos="23000">
                      <a:schemeClr val="accent1">
                        <a:alpha val="95000"/>
                      </a:schemeClr>
                    </a:gs>
                  </a:gsLst>
                  <a:lin ang="2700000" scaled="1"/>
                </a:gradFill>
                <a:latin typeface="+mj-lt"/>
                <a:ea typeface="+mj-ea"/>
              </a:rPr>
              <a:t>·</a:t>
            </a:r>
            <a:r>
              <a:rPr lang="zh-CN" altLang="en-US" sz="2400" dirty="0">
                <a:gradFill>
                  <a:gsLst>
                    <a:gs pos="100000">
                      <a:schemeClr val="accent4"/>
                    </a:gs>
                    <a:gs pos="23000">
                      <a:schemeClr val="accent1">
                        <a:alpha val="95000"/>
                      </a:schemeClr>
                    </a:gs>
                  </a:gsLst>
                  <a:lin ang="2700000" scaled="1"/>
                </a:gradFill>
                <a:latin typeface="+mj-lt"/>
                <a:ea typeface="+mj-ea"/>
              </a:rPr>
              <a:t>诺依曼架构与非冯</a:t>
            </a:r>
            <a:r>
              <a:rPr lang="en-US" altLang="zh-CN" sz="2400" dirty="0">
                <a:gradFill>
                  <a:gsLst>
                    <a:gs pos="100000">
                      <a:schemeClr val="accent4"/>
                    </a:gs>
                    <a:gs pos="23000">
                      <a:schemeClr val="accent1">
                        <a:alpha val="95000"/>
                      </a:schemeClr>
                    </a:gs>
                  </a:gsLst>
                  <a:lin ang="2700000" scaled="1"/>
                </a:gradFill>
                <a:latin typeface="+mj-lt"/>
                <a:ea typeface="+mj-ea"/>
              </a:rPr>
              <a:t>·</a:t>
            </a:r>
            <a:r>
              <a:rPr lang="zh-CN" altLang="en-US" sz="2400" dirty="0">
                <a:gradFill>
                  <a:gsLst>
                    <a:gs pos="100000">
                      <a:schemeClr val="accent4"/>
                    </a:gs>
                    <a:gs pos="23000">
                      <a:schemeClr val="accent1">
                        <a:alpha val="95000"/>
                      </a:schemeClr>
                    </a:gs>
                  </a:gsLst>
                  <a:lin ang="2700000" scaled="1"/>
                </a:gradFill>
                <a:latin typeface="+mj-lt"/>
                <a:ea typeface="+mj-ea"/>
              </a:rPr>
              <a:t>诺依曼架构</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cxnSp>
        <p:nvCxnSpPr>
          <p:cNvPr id="11" name="直接连接符 10">
            <a:extLst>
              <a:ext uri="{FF2B5EF4-FFF2-40B4-BE49-F238E27FC236}">
                <a16:creationId xmlns:a16="http://schemas.microsoft.com/office/drawing/2014/main" id="{5C2C6E3B-B096-4364-A9D1-385BBD8AAA86}"/>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DF17BB8-2F9F-4158-A452-D53BB49C9628}"/>
              </a:ext>
            </a:extLst>
          </p:cNvPr>
          <p:cNvPicPr>
            <a:picLocks noChangeAspect="1"/>
          </p:cNvPicPr>
          <p:nvPr/>
        </p:nvPicPr>
        <p:blipFill>
          <a:blip r:embed="rId4"/>
          <a:stretch>
            <a:fillRect/>
          </a:stretch>
        </p:blipFill>
        <p:spPr>
          <a:xfrm>
            <a:off x="543098" y="2066182"/>
            <a:ext cx="11042902" cy="4650976"/>
          </a:xfrm>
          <a:prstGeom prst="rect">
            <a:avLst/>
          </a:prstGeom>
        </p:spPr>
      </p:pic>
    </p:spTree>
    <p:custDataLst>
      <p:tags r:id="rId1"/>
    </p:custDataLst>
    <p:extLst>
      <p:ext uri="{BB962C8B-B14F-4D97-AF65-F5344CB8AC3E}">
        <p14:creationId xmlns:p14="http://schemas.microsoft.com/office/powerpoint/2010/main" val="395547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ICON" val="#80511;"/>
</p:tagLst>
</file>

<file path=ppt/tags/tag10.xml><?xml version="1.0" encoding="utf-8"?>
<p:tagLst xmlns:a="http://schemas.openxmlformats.org/drawingml/2006/main" xmlns:r="http://schemas.openxmlformats.org/officeDocument/2006/relationships" xmlns:p="http://schemas.openxmlformats.org/presentationml/2006/main">
  <p:tag name="ISLIDE.ICON" val="#80511;"/>
</p:tagLst>
</file>

<file path=ppt/tags/tag11.xml><?xml version="1.0" encoding="utf-8"?>
<p:tagLst xmlns:a="http://schemas.openxmlformats.org/drawingml/2006/main" xmlns:r="http://schemas.openxmlformats.org/officeDocument/2006/relationships" xmlns:p="http://schemas.openxmlformats.org/presentationml/2006/main">
  <p:tag name="ISLIDE.ICON" val="#80511;"/>
</p:tagLst>
</file>

<file path=ppt/tags/tag12.xml><?xml version="1.0" encoding="utf-8"?>
<p:tagLst xmlns:a="http://schemas.openxmlformats.org/drawingml/2006/main" xmlns:r="http://schemas.openxmlformats.org/officeDocument/2006/relationships" xmlns:p="http://schemas.openxmlformats.org/presentationml/2006/main">
  <p:tag name="ISLIDE.ICON" val="#80511;"/>
</p:tagLst>
</file>

<file path=ppt/tags/tag13.xml><?xml version="1.0" encoding="utf-8"?>
<p:tagLst xmlns:a="http://schemas.openxmlformats.org/drawingml/2006/main" xmlns:r="http://schemas.openxmlformats.org/officeDocument/2006/relationships" xmlns:p="http://schemas.openxmlformats.org/presentationml/2006/main">
  <p:tag name="ISLIDE.ICON" val="#80511;"/>
</p:tagLst>
</file>

<file path=ppt/tags/tag14.xml><?xml version="1.0" encoding="utf-8"?>
<p:tagLst xmlns:a="http://schemas.openxmlformats.org/drawingml/2006/main" xmlns:r="http://schemas.openxmlformats.org/officeDocument/2006/relationships" xmlns:p="http://schemas.openxmlformats.org/presentationml/2006/main">
  <p:tag name="ISLIDE.ICON" val="#80511;"/>
</p:tagLst>
</file>

<file path=ppt/tags/tag15.xml><?xml version="1.0" encoding="utf-8"?>
<p:tagLst xmlns:a="http://schemas.openxmlformats.org/drawingml/2006/main" xmlns:r="http://schemas.openxmlformats.org/officeDocument/2006/relationships" xmlns:p="http://schemas.openxmlformats.org/presentationml/2006/main">
  <p:tag name="ISLIDE.ICON" val="#80511;"/>
</p:tagLst>
</file>

<file path=ppt/tags/tag16.xml><?xml version="1.0" encoding="utf-8"?>
<p:tagLst xmlns:a="http://schemas.openxmlformats.org/drawingml/2006/main" xmlns:r="http://schemas.openxmlformats.org/officeDocument/2006/relationships" xmlns:p="http://schemas.openxmlformats.org/presentationml/2006/main">
  <p:tag name="ISLIDE.ICON" val="#80511;"/>
</p:tagLst>
</file>

<file path=ppt/tags/tag17.xml><?xml version="1.0" encoding="utf-8"?>
<p:tagLst xmlns:a="http://schemas.openxmlformats.org/drawingml/2006/main" xmlns:r="http://schemas.openxmlformats.org/officeDocument/2006/relationships" xmlns:p="http://schemas.openxmlformats.org/presentationml/2006/main">
  <p:tag name="ISLIDE.ICON" val="#80511;"/>
</p:tagLst>
</file>

<file path=ppt/tags/tag18.xml><?xml version="1.0" encoding="utf-8"?>
<p:tagLst xmlns:a="http://schemas.openxmlformats.org/drawingml/2006/main" xmlns:r="http://schemas.openxmlformats.org/officeDocument/2006/relationships" xmlns:p="http://schemas.openxmlformats.org/presentationml/2006/main">
  <p:tag name="ISLIDE.ICON" val="#80511;"/>
</p:tagLst>
</file>

<file path=ppt/tags/tag19.xml><?xml version="1.0" encoding="utf-8"?>
<p:tagLst xmlns:a="http://schemas.openxmlformats.org/drawingml/2006/main" xmlns:r="http://schemas.openxmlformats.org/officeDocument/2006/relationships" xmlns:p="http://schemas.openxmlformats.org/presentationml/2006/main">
  <p:tag name="ISLIDE.ICON" val="#80511;"/>
</p:tagLst>
</file>

<file path=ppt/tags/tag2.xml><?xml version="1.0" encoding="utf-8"?>
<p:tagLst xmlns:a="http://schemas.openxmlformats.org/drawingml/2006/main" xmlns:r="http://schemas.openxmlformats.org/officeDocument/2006/relationships" xmlns:p="http://schemas.openxmlformats.org/presentationml/2006/main">
  <p:tag name="ISLIDE.ICON" val="#80511;"/>
</p:tagLst>
</file>

<file path=ppt/tags/tag20.xml><?xml version="1.0" encoding="utf-8"?>
<p:tagLst xmlns:a="http://schemas.openxmlformats.org/drawingml/2006/main" xmlns:r="http://schemas.openxmlformats.org/officeDocument/2006/relationships" xmlns:p="http://schemas.openxmlformats.org/presentationml/2006/main">
  <p:tag name="ISLIDE.ICON" val="#80511;"/>
</p:tagLst>
</file>

<file path=ppt/tags/tag21.xml><?xml version="1.0" encoding="utf-8"?>
<p:tagLst xmlns:a="http://schemas.openxmlformats.org/drawingml/2006/main" xmlns:r="http://schemas.openxmlformats.org/officeDocument/2006/relationships" xmlns:p="http://schemas.openxmlformats.org/presentationml/2006/main">
  <p:tag name="ISLIDE.ICON" val="#80511;"/>
</p:tagLst>
</file>

<file path=ppt/tags/tag22.xml><?xml version="1.0" encoding="utf-8"?>
<p:tagLst xmlns:a="http://schemas.openxmlformats.org/drawingml/2006/main" xmlns:r="http://schemas.openxmlformats.org/officeDocument/2006/relationships" xmlns:p="http://schemas.openxmlformats.org/presentationml/2006/main">
  <p:tag name="ISLIDE.ICON" val="#80511;"/>
</p:tagLst>
</file>

<file path=ppt/tags/tag23.xml><?xml version="1.0" encoding="utf-8"?>
<p:tagLst xmlns:a="http://schemas.openxmlformats.org/drawingml/2006/main" xmlns:r="http://schemas.openxmlformats.org/officeDocument/2006/relationships" xmlns:p="http://schemas.openxmlformats.org/presentationml/2006/main">
  <p:tag name="ISLIDE.ICON" val="#80511;"/>
</p:tagLst>
</file>

<file path=ppt/tags/tag24.xml><?xml version="1.0" encoding="utf-8"?>
<p:tagLst xmlns:a="http://schemas.openxmlformats.org/drawingml/2006/main" xmlns:r="http://schemas.openxmlformats.org/officeDocument/2006/relationships" xmlns:p="http://schemas.openxmlformats.org/presentationml/2006/main">
  <p:tag name="ISLIDE.ICON" val="#80511;"/>
</p:tagLst>
</file>

<file path=ppt/tags/tag25.xml><?xml version="1.0" encoding="utf-8"?>
<p:tagLst xmlns:a="http://schemas.openxmlformats.org/drawingml/2006/main" xmlns:r="http://schemas.openxmlformats.org/officeDocument/2006/relationships" xmlns:p="http://schemas.openxmlformats.org/presentationml/2006/main">
  <p:tag name="ISLIDE.ICON" val="#80511;"/>
</p:tagLst>
</file>

<file path=ppt/tags/tag26.xml><?xml version="1.0" encoding="utf-8"?>
<p:tagLst xmlns:a="http://schemas.openxmlformats.org/drawingml/2006/main" xmlns:r="http://schemas.openxmlformats.org/officeDocument/2006/relationships" xmlns:p="http://schemas.openxmlformats.org/presentationml/2006/main">
  <p:tag name="ISLIDE.ICON" val="#80511;"/>
</p:tagLst>
</file>

<file path=ppt/tags/tag27.xml><?xml version="1.0" encoding="utf-8"?>
<p:tagLst xmlns:a="http://schemas.openxmlformats.org/drawingml/2006/main" xmlns:r="http://schemas.openxmlformats.org/officeDocument/2006/relationships" xmlns:p="http://schemas.openxmlformats.org/presentationml/2006/main">
  <p:tag name="ISLIDE.ICON" val="#80511;"/>
</p:tagLst>
</file>

<file path=ppt/tags/tag3.xml><?xml version="1.0" encoding="utf-8"?>
<p:tagLst xmlns:a="http://schemas.openxmlformats.org/drawingml/2006/main" xmlns:r="http://schemas.openxmlformats.org/officeDocument/2006/relationships" xmlns:p="http://schemas.openxmlformats.org/presentationml/2006/main">
  <p:tag name="ISLIDE.ICON" val="#80511;"/>
</p:tagLst>
</file>

<file path=ppt/tags/tag4.xml><?xml version="1.0" encoding="utf-8"?>
<p:tagLst xmlns:a="http://schemas.openxmlformats.org/drawingml/2006/main" xmlns:r="http://schemas.openxmlformats.org/officeDocument/2006/relationships" xmlns:p="http://schemas.openxmlformats.org/presentationml/2006/main">
  <p:tag name="ISLIDE.ICON" val="#80511;"/>
</p:tagLst>
</file>

<file path=ppt/tags/tag5.xml><?xml version="1.0" encoding="utf-8"?>
<p:tagLst xmlns:a="http://schemas.openxmlformats.org/drawingml/2006/main" xmlns:r="http://schemas.openxmlformats.org/officeDocument/2006/relationships" xmlns:p="http://schemas.openxmlformats.org/presentationml/2006/main">
  <p:tag name="ISLIDE.ICON" val="#80511;"/>
</p:tagLst>
</file>

<file path=ppt/tags/tag6.xml><?xml version="1.0" encoding="utf-8"?>
<p:tagLst xmlns:a="http://schemas.openxmlformats.org/drawingml/2006/main" xmlns:r="http://schemas.openxmlformats.org/officeDocument/2006/relationships" xmlns:p="http://schemas.openxmlformats.org/presentationml/2006/main">
  <p:tag name="ISLIDE.ICON" val="#80511;"/>
</p:tagLst>
</file>

<file path=ppt/tags/tag7.xml><?xml version="1.0" encoding="utf-8"?>
<p:tagLst xmlns:a="http://schemas.openxmlformats.org/drawingml/2006/main" xmlns:r="http://schemas.openxmlformats.org/officeDocument/2006/relationships" xmlns:p="http://schemas.openxmlformats.org/presentationml/2006/main">
  <p:tag name="ISLIDE.ICON" val="#80511;"/>
</p:tagLst>
</file>

<file path=ppt/tags/tag8.xml><?xml version="1.0" encoding="utf-8"?>
<p:tagLst xmlns:a="http://schemas.openxmlformats.org/drawingml/2006/main" xmlns:r="http://schemas.openxmlformats.org/officeDocument/2006/relationships" xmlns:p="http://schemas.openxmlformats.org/presentationml/2006/main">
  <p:tag name="ISLIDE.ICON" val="#80511;"/>
</p:tagLst>
</file>

<file path=ppt/tags/tag9.xml><?xml version="1.0" encoding="utf-8"?>
<p:tagLst xmlns:a="http://schemas.openxmlformats.org/drawingml/2006/main" xmlns:r="http://schemas.openxmlformats.org/officeDocument/2006/relationships" xmlns:p="http://schemas.openxmlformats.org/presentationml/2006/main">
  <p:tag name="ISLIDE.ICON" val="#80511;"/>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中文为主">
      <a:majorFont>
        <a:latin typeface="Roboto Black"/>
        <a:ea typeface="思源黑体 CN Bold"/>
        <a:cs typeface=""/>
      </a:majorFont>
      <a:minorFont>
        <a:latin typeface="Roboto"/>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2000" dirty="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欧洲专利局">
      <a:dk1>
        <a:srgbClr val="000000"/>
      </a:dk1>
      <a:lt1>
        <a:srgbClr val="FFFFFF"/>
      </a:lt1>
      <a:dk2>
        <a:srgbClr val="0B2A43"/>
      </a:dk2>
      <a:lt2>
        <a:srgbClr val="404955"/>
      </a:lt2>
      <a:accent1>
        <a:srgbClr val="BE0F05"/>
      </a:accent1>
      <a:accent2>
        <a:srgbClr val="D62D04"/>
      </a:accent2>
      <a:accent3>
        <a:srgbClr val="CC4804"/>
      </a:accent3>
      <a:accent4>
        <a:srgbClr val="D60449"/>
      </a:accent4>
      <a:accent5>
        <a:srgbClr val="CC04AA"/>
      </a:accent5>
      <a:accent6>
        <a:srgbClr val="06BF4C"/>
      </a:accent6>
      <a:hlink>
        <a:srgbClr val="800A04"/>
      </a:hlink>
      <a:folHlink>
        <a:srgbClr val="40050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6429</TotalTime>
  <Words>5284</Words>
  <Application>Microsoft Office PowerPoint</Application>
  <PresentationFormat>宽屏</PresentationFormat>
  <Paragraphs>349</Paragraphs>
  <Slides>35</Slides>
  <Notes>35</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6" baseType="lpstr">
      <vt:lpstr>微软雅黑</vt:lpstr>
      <vt:lpstr>苹方 粗体</vt:lpstr>
      <vt:lpstr>Verdana</vt:lpstr>
      <vt:lpstr>PingFang SC</vt:lpstr>
      <vt:lpstr>Helvetica Neue</vt:lpstr>
      <vt:lpstr>Wingdings</vt:lpstr>
      <vt:lpstr>-apple-system</vt:lpstr>
      <vt:lpstr>PingFang SC</vt:lpstr>
      <vt:lpstr>Times New Roman</vt:lpstr>
      <vt:lpstr>Roboto</vt:lpstr>
      <vt:lpstr>PingFang SC</vt:lpstr>
      <vt:lpstr>思源黑体 CN Bold</vt:lpstr>
      <vt:lpstr>Roboto Black</vt:lpstr>
      <vt:lpstr>思源黑体 CN Normal</vt:lpstr>
      <vt:lpstr>Arial</vt:lpstr>
      <vt:lpstr>苹方 常规</vt:lpstr>
      <vt:lpstr>微软雅黑</vt:lpstr>
      <vt:lpstr>Arial</vt:lpstr>
      <vt:lpstr>微软雅黑</vt:lpstr>
      <vt:lpstr>Office 主题​​</vt:lpstr>
      <vt:lpstr>Microsoft Visio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严 昕宇</dc:creator>
  <cp:lastModifiedBy>昕宇 严</cp:lastModifiedBy>
  <cp:revision>99</cp:revision>
  <dcterms:created xsi:type="dcterms:W3CDTF">2021-12-24T07:52:33Z</dcterms:created>
  <dcterms:modified xsi:type="dcterms:W3CDTF">2023-01-11T08:18:07Z</dcterms:modified>
</cp:coreProperties>
</file>